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notesSlides/notesSlide16.xml" ContentType="application/vnd.openxmlformats-officedocument.presentationml.notesSlide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20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notesSlides/notesSlide17.xml" ContentType="application/vnd.openxmlformats-officedocument.presentationml.notesSlide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notesSlides/notesSlide15.xml" ContentType="application/vnd.openxmlformats-officedocument.presentationml.notesSlide+xml"/>
  <Override PartName="/ppt/charts/chart23.xml" ContentType="application/vnd.openxmlformats-officedocument.drawingml.chart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charts/chart21.xml" ContentType="application/vnd.openxmlformats-officedocument.drawingml.chart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charts/chart15.xml" ContentType="application/vnd.openxmlformats-officedocument.drawingml.char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charts/chart2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5"/>
  </p:notesMasterIdLst>
  <p:handoutMasterIdLst>
    <p:handoutMasterId r:id="rId46"/>
  </p:handoutMasterIdLst>
  <p:sldIdLst>
    <p:sldId id="256" r:id="rId2"/>
    <p:sldId id="262" r:id="rId3"/>
    <p:sldId id="257" r:id="rId4"/>
    <p:sldId id="300" r:id="rId5"/>
    <p:sldId id="259" r:id="rId6"/>
    <p:sldId id="301" r:id="rId7"/>
    <p:sldId id="278" r:id="rId8"/>
    <p:sldId id="263" r:id="rId9"/>
    <p:sldId id="276" r:id="rId10"/>
    <p:sldId id="295" r:id="rId11"/>
    <p:sldId id="296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02" r:id="rId23"/>
    <p:sldId id="30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324" r:id="rId35"/>
    <p:sldId id="325" r:id="rId36"/>
    <p:sldId id="326" r:id="rId37"/>
    <p:sldId id="327" r:id="rId38"/>
    <p:sldId id="328" r:id="rId39"/>
    <p:sldId id="329" r:id="rId40"/>
    <p:sldId id="330" r:id="rId41"/>
    <p:sldId id="331" r:id="rId42"/>
    <p:sldId id="332" r:id="rId43"/>
    <p:sldId id="333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32" autoAdjust="0"/>
    <p:restoredTop sz="86480" autoAdjust="0"/>
  </p:normalViewPr>
  <p:slideViewPr>
    <p:cSldViewPr>
      <p:cViewPr varScale="1">
        <p:scale>
          <a:sx n="55" d="100"/>
          <a:sy n="55" d="100"/>
        </p:scale>
        <p:origin x="-61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1348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60"/>
    </p:cViewPr>
  </p:sorterViewPr>
  <p:notesViewPr>
    <p:cSldViewPr>
      <p:cViewPr>
        <p:scale>
          <a:sx n="60" d="100"/>
          <a:sy n="60" d="100"/>
        </p:scale>
        <p:origin x="-924" y="22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ichard%20Luong\Desktop\Workbook1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ha\Documents\My%20Dropbox\MBA\Coursework\Courses\03%20-%20Global%20Economy\Chile%20Forecas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3.0555555555555579E-2"/>
          <c:y val="5.0925925925925937E-2"/>
          <c:w val="0.85659501260372883"/>
          <c:h val="0.89814814814814836"/>
        </c:manualLayout>
      </c:layout>
      <c:lineChart>
        <c:grouping val="standard"/>
        <c:ser>
          <c:idx val="0"/>
          <c:order val="0"/>
          <c:tx>
            <c:v>D</c:v>
          </c:tx>
          <c:spPr>
            <a:ln w="50800"/>
          </c:spPr>
          <c:marker>
            <c:symbol val="none"/>
          </c:marker>
          <c:val>
            <c:numRef>
              <c:f>[Workbook1.xls]Sheet1!$B$9:$B$19</c:f>
              <c:numCache>
                <c:formatCode>General</c:formatCode>
                <c:ptCount val="11"/>
                <c:pt idx="0">
                  <c:v>0</c:v>
                </c:pt>
                <c:pt idx="1">
                  <c:v>0.30000000000000016</c:v>
                </c:pt>
                <c:pt idx="2">
                  <c:v>0.60000000000000031</c:v>
                </c:pt>
                <c:pt idx="3">
                  <c:v>0.9</c:v>
                </c:pt>
                <c:pt idx="4">
                  <c:v>1.2</c:v>
                </c:pt>
                <c:pt idx="5">
                  <c:v>1.5</c:v>
                </c:pt>
                <c:pt idx="6">
                  <c:v>1.7999999999999996</c:v>
                </c:pt>
                <c:pt idx="7">
                  <c:v>2.1</c:v>
                </c:pt>
                <c:pt idx="8">
                  <c:v>2.4</c:v>
                </c:pt>
                <c:pt idx="9">
                  <c:v>2.6999999999999997</c:v>
                </c:pt>
                <c:pt idx="10">
                  <c:v>3</c:v>
                </c:pt>
              </c:numCache>
            </c:numRef>
          </c:val>
        </c:ser>
        <c:ser>
          <c:idx val="4"/>
          <c:order val="1"/>
          <c:tx>
            <c:v>I</c:v>
          </c:tx>
          <c:spPr>
            <a:ln w="50800"/>
          </c:spPr>
          <c:marker>
            <c:symbol val="none"/>
          </c:marker>
          <c:val>
            <c:numRef>
              <c:f>[Workbook1.xls]Sheet1!$F$9:$F$19</c:f>
              <c:numCache>
                <c:formatCode>General</c:formatCode>
                <c:ptCount val="11"/>
                <c:pt idx="0">
                  <c:v>0</c:v>
                </c:pt>
                <c:pt idx="1">
                  <c:v>0.63639610306789285</c:v>
                </c:pt>
                <c:pt idx="2">
                  <c:v>0.9</c:v>
                </c:pt>
                <c:pt idx="3">
                  <c:v>1.1022703842524302</c:v>
                </c:pt>
                <c:pt idx="4">
                  <c:v>1.2727922061357857</c:v>
                </c:pt>
                <c:pt idx="5">
                  <c:v>1.4230249470757697</c:v>
                </c:pt>
                <c:pt idx="6">
                  <c:v>1.5588457268119902</c:v>
                </c:pt>
                <c:pt idx="7">
                  <c:v>1.6837458240482746</c:v>
                </c:pt>
                <c:pt idx="8">
                  <c:v>1.8</c:v>
                </c:pt>
                <c:pt idx="9">
                  <c:v>1.9091883092036779</c:v>
                </c:pt>
                <c:pt idx="10">
                  <c:v>2.0124611797498084</c:v>
                </c:pt>
              </c:numCache>
            </c:numRef>
          </c:val>
        </c:ser>
        <c:ser>
          <c:idx val="1"/>
          <c:order val="2"/>
          <c:tx>
            <c:v>I'</c:v>
          </c:tx>
          <c:spPr>
            <a:ln w="50800"/>
          </c:spPr>
          <c:marker>
            <c:symbol val="none"/>
          </c:marker>
          <c:val>
            <c:numRef>
              <c:f>[Workbook1.xls]Sheet1!$C$9:$C$19</c:f>
              <c:numCache>
                <c:formatCode>General</c:formatCode>
                <c:ptCount val="11"/>
                <c:pt idx="0">
                  <c:v>0</c:v>
                </c:pt>
                <c:pt idx="1">
                  <c:v>0.70710678118654757</c:v>
                </c:pt>
                <c:pt idx="2">
                  <c:v>1</c:v>
                </c:pt>
                <c:pt idx="3">
                  <c:v>1.2247448713915889</c:v>
                </c:pt>
                <c:pt idx="4">
                  <c:v>1.4142135623730951</c:v>
                </c:pt>
                <c:pt idx="5">
                  <c:v>1.5811388300841898</c:v>
                </c:pt>
                <c:pt idx="6">
                  <c:v>1.7320508075688783</c:v>
                </c:pt>
                <c:pt idx="7">
                  <c:v>1.87082869338697</c:v>
                </c:pt>
                <c:pt idx="8">
                  <c:v>2</c:v>
                </c:pt>
                <c:pt idx="9">
                  <c:v>2.1213203435596437</c:v>
                </c:pt>
                <c:pt idx="10">
                  <c:v>2.2360679774997885</c:v>
                </c:pt>
              </c:numCache>
            </c:numRef>
          </c:val>
        </c:ser>
        <c:ser>
          <c:idx val="3"/>
          <c:order val="3"/>
          <c:tx>
            <c:v>Y(K)</c:v>
          </c:tx>
          <c:spPr>
            <a:ln w="50800"/>
          </c:spPr>
          <c:marker>
            <c:symbol val="none"/>
          </c:marker>
          <c:val>
            <c:numRef>
              <c:f>[Workbook1.xls]Sheet1!$E$9:$E$19</c:f>
              <c:numCache>
                <c:formatCode>General</c:formatCode>
                <c:ptCount val="11"/>
                <c:pt idx="0">
                  <c:v>0</c:v>
                </c:pt>
                <c:pt idx="1">
                  <c:v>1.2727922061357857</c:v>
                </c:pt>
                <c:pt idx="2">
                  <c:v>1.8</c:v>
                </c:pt>
                <c:pt idx="3">
                  <c:v>2.2045407685048612</c:v>
                </c:pt>
                <c:pt idx="4">
                  <c:v>2.5455844122715732</c:v>
                </c:pt>
                <c:pt idx="5">
                  <c:v>2.8460498941515393</c:v>
                </c:pt>
                <c:pt idx="6">
                  <c:v>3.117691453623979</c:v>
                </c:pt>
                <c:pt idx="7">
                  <c:v>3.3674916480965496</c:v>
                </c:pt>
                <c:pt idx="8">
                  <c:v>3.6</c:v>
                </c:pt>
                <c:pt idx="9">
                  <c:v>3.8183766184073575</c:v>
                </c:pt>
                <c:pt idx="10">
                  <c:v>4.0249223594996195</c:v>
                </c:pt>
              </c:numCache>
            </c:numRef>
          </c:val>
        </c:ser>
        <c:ser>
          <c:idx val="2"/>
          <c:order val="4"/>
          <c:tx>
            <c:v>Y(K)'</c:v>
          </c:tx>
          <c:spPr>
            <a:ln w="50800"/>
          </c:spPr>
          <c:marker>
            <c:symbol val="none"/>
          </c:marker>
          <c:val>
            <c:numRef>
              <c:f>[Workbook1.xls]Sheet1!$D$9:$D$19</c:f>
              <c:numCache>
                <c:formatCode>General</c:formatCode>
                <c:ptCount val="11"/>
                <c:pt idx="0">
                  <c:v>0</c:v>
                </c:pt>
                <c:pt idx="1">
                  <c:v>1.4142135623730951</c:v>
                </c:pt>
                <c:pt idx="2">
                  <c:v>2</c:v>
                </c:pt>
                <c:pt idx="3">
                  <c:v>2.4494897427831792</c:v>
                </c:pt>
                <c:pt idx="4">
                  <c:v>2.8284271247461903</c:v>
                </c:pt>
                <c:pt idx="5">
                  <c:v>3.1622776601683795</c:v>
                </c:pt>
                <c:pt idx="6">
                  <c:v>3.4641016151377557</c:v>
                </c:pt>
                <c:pt idx="7">
                  <c:v>3.7416573867739413</c:v>
                </c:pt>
                <c:pt idx="8">
                  <c:v>4</c:v>
                </c:pt>
                <c:pt idx="9">
                  <c:v>4.2426406871192874</c:v>
                </c:pt>
                <c:pt idx="10">
                  <c:v>4.4721359549995796</c:v>
                </c:pt>
              </c:numCache>
            </c:numRef>
          </c:val>
        </c:ser>
        <c:marker val="1"/>
        <c:axId val="70910336"/>
        <c:axId val="70911872"/>
      </c:lineChart>
      <c:catAx>
        <c:axId val="70910336"/>
        <c:scaling>
          <c:orientation val="minMax"/>
        </c:scaling>
        <c:delete val="1"/>
        <c:axPos val="b"/>
        <c:tickLblPos val="none"/>
        <c:crossAx val="70911872"/>
        <c:crosses val="autoZero"/>
        <c:auto val="1"/>
        <c:lblAlgn val="ctr"/>
        <c:lblOffset val="100"/>
      </c:catAx>
      <c:valAx>
        <c:axId val="70911872"/>
        <c:scaling>
          <c:orientation val="minMax"/>
        </c:scaling>
        <c:delete val="1"/>
        <c:axPos val="l"/>
        <c:numFmt formatCode="General" sourceLinked="1"/>
        <c:tickLblPos val="none"/>
        <c:crossAx val="7091033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</c:chart>
  <c:spPr>
    <a:noFill/>
    <a:ln>
      <a:noFill/>
    </a:ln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>
        <c:manualLayout>
          <c:layoutTarget val="inner"/>
          <c:xMode val="edge"/>
          <c:yMode val="edge"/>
          <c:x val="0.17302557768514221"/>
          <c:y val="0.12303379840677812"/>
          <c:w val="0.73016056816427355"/>
          <c:h val="0.77300179582815343"/>
        </c:manualLayout>
      </c:layout>
      <c:lineChart>
        <c:grouping val="standard"/>
        <c:ser>
          <c:idx val="0"/>
          <c:order val="0"/>
          <c:tx>
            <c:v>GDP</c:v>
          </c:tx>
          <c:cat>
            <c:numRef>
              <c:f>'Historical Data'!$A$2:$A$30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cat>
          <c:val>
            <c:numRef>
              <c:f>'Historical Data'!$H$2:$H$30</c:f>
              <c:numCache>
                <c:formatCode>General</c:formatCode>
                <c:ptCount val="29"/>
                <c:pt idx="0">
                  <c:v>27950035375</c:v>
                </c:pt>
                <c:pt idx="1">
                  <c:v>29274115494</c:v>
                </c:pt>
                <c:pt idx="2">
                  <c:v>26252080505</c:v>
                </c:pt>
                <c:pt idx="3">
                  <c:v>25258026490</c:v>
                </c:pt>
                <c:pt idx="4">
                  <c:v>27271935216</c:v>
                </c:pt>
                <c:pt idx="5">
                  <c:v>29213486581</c:v>
                </c:pt>
                <c:pt idx="6">
                  <c:v>30848376502</c:v>
                </c:pt>
                <c:pt idx="7">
                  <c:v>32882584739</c:v>
                </c:pt>
                <c:pt idx="8">
                  <c:v>35286696752</c:v>
                </c:pt>
                <c:pt idx="9">
                  <c:v>39013086690</c:v>
                </c:pt>
                <c:pt idx="10">
                  <c:v>40455626742</c:v>
                </c:pt>
                <c:pt idx="11">
                  <c:v>43679935489</c:v>
                </c:pt>
                <c:pt idx="12">
                  <c:v>49042927669</c:v>
                </c:pt>
                <c:pt idx="13">
                  <c:v>52469207193</c:v>
                </c:pt>
                <c:pt idx="14">
                  <c:v>55464212029</c:v>
                </c:pt>
                <c:pt idx="15">
                  <c:v>61358713993</c:v>
                </c:pt>
                <c:pt idx="16">
                  <c:v>65907537053</c:v>
                </c:pt>
                <c:pt idx="17">
                  <c:v>70261111897</c:v>
                </c:pt>
                <c:pt idx="18">
                  <c:v>72531163202</c:v>
                </c:pt>
                <c:pt idx="19">
                  <c:v>71979306357</c:v>
                </c:pt>
                <c:pt idx="20">
                  <c:v>75210511780</c:v>
                </c:pt>
                <c:pt idx="21">
                  <c:v>77750400228</c:v>
                </c:pt>
                <c:pt idx="22">
                  <c:v>79448554863</c:v>
                </c:pt>
                <c:pt idx="23">
                  <c:v>82560485563</c:v>
                </c:pt>
                <c:pt idx="24">
                  <c:v>87548036111</c:v>
                </c:pt>
                <c:pt idx="25">
                  <c:v>92415227619</c:v>
                </c:pt>
                <c:pt idx="26">
                  <c:v>96657039429</c:v>
                </c:pt>
                <c:pt idx="27" formatCode="0">
                  <c:v>101000000000</c:v>
                </c:pt>
                <c:pt idx="28" formatCode="0">
                  <c:v>105000000000</c:v>
                </c:pt>
              </c:numCache>
            </c:numRef>
          </c:val>
        </c:ser>
        <c:marker val="1"/>
        <c:axId val="111866240"/>
        <c:axId val="111867776"/>
      </c:lineChart>
      <c:catAx>
        <c:axId val="111866240"/>
        <c:scaling>
          <c:orientation val="minMax"/>
        </c:scaling>
        <c:axPos val="b"/>
        <c:numFmt formatCode="General" sourceLinked="1"/>
        <c:tickLblPos val="nextTo"/>
        <c:crossAx val="111867776"/>
        <c:crosses val="autoZero"/>
        <c:auto val="1"/>
        <c:lblAlgn val="ctr"/>
        <c:lblOffset val="100"/>
      </c:catAx>
      <c:valAx>
        <c:axId val="111867776"/>
        <c:scaling>
          <c:orientation val="minMax"/>
        </c:scaling>
        <c:axPos val="l"/>
        <c:majorGridlines/>
        <c:numFmt formatCode="General" sourceLinked="1"/>
        <c:tickLblPos val="nextTo"/>
        <c:crossAx val="11186624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>
        <c:manualLayout>
          <c:layoutTarget val="inner"/>
          <c:xMode val="edge"/>
          <c:yMode val="edge"/>
          <c:x val="0.27590417269269946"/>
          <c:y val="0.13206230368744898"/>
          <c:w val="0.59066601049868761"/>
          <c:h val="0.70791446151198312"/>
        </c:manualLayout>
      </c:layout>
      <c:lineChart>
        <c:grouping val="standard"/>
        <c:ser>
          <c:idx val="0"/>
          <c:order val="0"/>
          <c:tx>
            <c:v>Forecast GDP</c:v>
          </c:tx>
          <c:cat>
            <c:numRef>
              <c:f>'Forecast GDP'!$A$2:$A$12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GDP'!$J$2:$J$12</c:f>
              <c:numCache>
                <c:formatCode>0</c:formatCode>
                <c:ptCount val="11"/>
                <c:pt idx="0">
                  <c:v>101598471358.4594</c:v>
                </c:pt>
                <c:pt idx="1">
                  <c:v>103219916189.63824</c:v>
                </c:pt>
                <c:pt idx="2">
                  <c:v>106391148827.6862</c:v>
                </c:pt>
                <c:pt idx="3">
                  <c:v>109612175606.99733</c:v>
                </c:pt>
                <c:pt idx="4">
                  <c:v>110465418137.16948</c:v>
                </c:pt>
                <c:pt idx="5">
                  <c:v>113717174649.56532</c:v>
                </c:pt>
                <c:pt idx="6">
                  <c:v>116747430406.658</c:v>
                </c:pt>
                <c:pt idx="7">
                  <c:v>119721770521.46007</c:v>
                </c:pt>
                <c:pt idx="8">
                  <c:v>122748629550.07768</c:v>
                </c:pt>
                <c:pt idx="9">
                  <c:v>125484644681.4617</c:v>
                </c:pt>
                <c:pt idx="10">
                  <c:v>127816090092.08328</c:v>
                </c:pt>
              </c:numCache>
            </c:numRef>
          </c:val>
        </c:ser>
        <c:marker val="1"/>
        <c:axId val="111093248"/>
        <c:axId val="111094784"/>
      </c:lineChart>
      <c:catAx>
        <c:axId val="111093248"/>
        <c:scaling>
          <c:orientation val="minMax"/>
        </c:scaling>
        <c:axPos val="b"/>
        <c:numFmt formatCode="General" sourceLinked="1"/>
        <c:tickLblPos val="nextTo"/>
        <c:crossAx val="111094784"/>
        <c:crosses val="autoZero"/>
        <c:auto val="1"/>
        <c:lblAlgn val="ctr"/>
        <c:lblOffset val="100"/>
      </c:catAx>
      <c:valAx>
        <c:axId val="111094784"/>
        <c:scaling>
          <c:orientation val="minMax"/>
        </c:scaling>
        <c:axPos val="l"/>
        <c:majorGridlines/>
        <c:numFmt formatCode="0" sourceLinked="1"/>
        <c:tickLblPos val="nextTo"/>
        <c:crossAx val="11109324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Forecast Labor</c:v>
          </c:tx>
          <c:cat>
            <c:numRef>
              <c:f>'Forecast Labor'!$A$2:$A$12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Labor'!$E$2:$E$12</c:f>
              <c:numCache>
                <c:formatCode>General</c:formatCode>
                <c:ptCount val="11"/>
                <c:pt idx="0">
                  <c:v>8797620</c:v>
                </c:pt>
                <c:pt idx="1">
                  <c:v>8871951</c:v>
                </c:pt>
                <c:pt idx="2">
                  <c:v>8942879</c:v>
                </c:pt>
                <c:pt idx="3">
                  <c:v>8994807</c:v>
                </c:pt>
                <c:pt idx="4">
                  <c:v>9029793</c:v>
                </c:pt>
                <c:pt idx="5">
                  <c:v>9068651</c:v>
                </c:pt>
                <c:pt idx="6">
                  <c:v>9105597</c:v>
                </c:pt>
                <c:pt idx="7">
                  <c:v>9143808</c:v>
                </c:pt>
                <c:pt idx="8">
                  <c:v>9172471</c:v>
                </c:pt>
                <c:pt idx="9">
                  <c:v>9207782</c:v>
                </c:pt>
                <c:pt idx="10">
                  <c:v>9256524</c:v>
                </c:pt>
              </c:numCache>
            </c:numRef>
          </c:val>
        </c:ser>
        <c:marker val="1"/>
        <c:axId val="38522240"/>
        <c:axId val="80623488"/>
      </c:lineChart>
      <c:catAx>
        <c:axId val="38522240"/>
        <c:scaling>
          <c:orientation val="minMax"/>
        </c:scaling>
        <c:axPos val="b"/>
        <c:numFmt formatCode="General" sourceLinked="1"/>
        <c:tickLblPos val="nextTo"/>
        <c:crossAx val="80623488"/>
        <c:crosses val="autoZero"/>
        <c:auto val="1"/>
        <c:lblAlgn val="ctr"/>
        <c:lblOffset val="100"/>
      </c:catAx>
      <c:valAx>
        <c:axId val="80623488"/>
        <c:scaling>
          <c:orientation val="minMax"/>
        </c:scaling>
        <c:axPos val="l"/>
        <c:majorGridlines/>
        <c:numFmt formatCode="General" sourceLinked="1"/>
        <c:tickLblPos val="nextTo"/>
        <c:crossAx val="3852224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Forecast Labor</c:v>
          </c:tx>
          <c:cat>
            <c:numRef>
              <c:f>'Forecast Labor'!$A$2:$A$12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Labor'!$E$2:$E$12</c:f>
              <c:numCache>
                <c:formatCode>General</c:formatCode>
                <c:ptCount val="11"/>
                <c:pt idx="0">
                  <c:v>8797620</c:v>
                </c:pt>
                <c:pt idx="1">
                  <c:v>8871951</c:v>
                </c:pt>
                <c:pt idx="2">
                  <c:v>8942879</c:v>
                </c:pt>
                <c:pt idx="3">
                  <c:v>8994807</c:v>
                </c:pt>
                <c:pt idx="4">
                  <c:v>9029793</c:v>
                </c:pt>
                <c:pt idx="5">
                  <c:v>9068651</c:v>
                </c:pt>
                <c:pt idx="6">
                  <c:v>9105597</c:v>
                </c:pt>
                <c:pt idx="7">
                  <c:v>9143808</c:v>
                </c:pt>
                <c:pt idx="8">
                  <c:v>9172471</c:v>
                </c:pt>
                <c:pt idx="9">
                  <c:v>9207782</c:v>
                </c:pt>
                <c:pt idx="10">
                  <c:v>9256524</c:v>
                </c:pt>
              </c:numCache>
            </c:numRef>
          </c:val>
        </c:ser>
        <c:marker val="1"/>
        <c:axId val="94018944"/>
        <c:axId val="94020736"/>
      </c:lineChart>
      <c:catAx>
        <c:axId val="94018944"/>
        <c:scaling>
          <c:orientation val="minMax"/>
        </c:scaling>
        <c:axPos val="b"/>
        <c:numFmt formatCode="General" sourceLinked="1"/>
        <c:tickLblPos val="nextTo"/>
        <c:crossAx val="94020736"/>
        <c:crosses val="autoZero"/>
        <c:auto val="1"/>
        <c:lblAlgn val="ctr"/>
        <c:lblOffset val="100"/>
      </c:catAx>
      <c:valAx>
        <c:axId val="94020736"/>
        <c:scaling>
          <c:orientation val="minMax"/>
        </c:scaling>
        <c:axPos val="l"/>
        <c:majorGridlines/>
        <c:numFmt formatCode="General" sourceLinked="1"/>
        <c:tickLblPos val="nextTo"/>
        <c:crossAx val="9401894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Forecast TFP</c:v>
          </c:tx>
          <c:cat>
            <c:numRef>
              <c:f>'Forecast TFP'!$A$21:$A$31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TFP'!$B$21:$B$31</c:f>
              <c:numCache>
                <c:formatCode>General</c:formatCode>
                <c:ptCount val="11"/>
                <c:pt idx="0">
                  <c:v>944.51486017989805</c:v>
                </c:pt>
                <c:pt idx="1">
                  <c:v>948.73384457485236</c:v>
                </c:pt>
                <c:pt idx="2">
                  <c:v>966.24760941832938</c:v>
                </c:pt>
                <c:pt idx="3">
                  <c:v>983.86895614443574</c:v>
                </c:pt>
                <c:pt idx="4">
                  <c:v>982.59125864761154</c:v>
                </c:pt>
                <c:pt idx="5">
                  <c:v>998.57767834452898</c:v>
                </c:pt>
                <c:pt idx="6">
                  <c:v>1010.8132644565449</c:v>
                </c:pt>
                <c:pt idx="7">
                  <c:v>1019.5717630852444</c:v>
                </c:pt>
                <c:pt idx="8">
                  <c:v>1028.9728700428386</c:v>
                </c:pt>
                <c:pt idx="9">
                  <c:v>1042.2325591747103</c:v>
                </c:pt>
                <c:pt idx="10">
                  <c:v>1051.6744371947652</c:v>
                </c:pt>
              </c:numCache>
            </c:numRef>
          </c:val>
        </c:ser>
        <c:marker val="1"/>
        <c:axId val="98985856"/>
        <c:axId val="100672640"/>
      </c:lineChart>
      <c:catAx>
        <c:axId val="98985856"/>
        <c:scaling>
          <c:orientation val="minMax"/>
        </c:scaling>
        <c:axPos val="b"/>
        <c:numFmt formatCode="General" sourceLinked="1"/>
        <c:tickLblPos val="nextTo"/>
        <c:crossAx val="100672640"/>
        <c:crosses val="autoZero"/>
        <c:auto val="1"/>
        <c:lblAlgn val="ctr"/>
        <c:lblOffset val="100"/>
      </c:catAx>
      <c:valAx>
        <c:axId val="100672640"/>
        <c:scaling>
          <c:orientation val="minMax"/>
        </c:scaling>
        <c:axPos val="l"/>
        <c:majorGridlines/>
        <c:numFmt formatCode="General" sourceLinked="1"/>
        <c:tickLblPos val="nextTo"/>
        <c:crossAx val="9898585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>
        <c:manualLayout>
          <c:layoutTarget val="inner"/>
          <c:xMode val="edge"/>
          <c:yMode val="edge"/>
          <c:x val="0.27590417269269946"/>
          <c:y val="0.15938469339059891"/>
          <c:w val="0.57955487706893782"/>
          <c:h val="0.68059204247196359"/>
        </c:manualLayout>
      </c:layout>
      <c:lineChart>
        <c:grouping val="standard"/>
        <c:ser>
          <c:idx val="0"/>
          <c:order val="0"/>
          <c:tx>
            <c:v>Forecast GDP</c:v>
          </c:tx>
          <c:cat>
            <c:numRef>
              <c:f>'Forecast GDP'!$A$2:$A$12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GDP'!$J$2:$J$12</c:f>
              <c:numCache>
                <c:formatCode>0</c:formatCode>
                <c:ptCount val="11"/>
                <c:pt idx="0">
                  <c:v>101598471358.4594</c:v>
                </c:pt>
                <c:pt idx="1">
                  <c:v>103219916189.63824</c:v>
                </c:pt>
                <c:pt idx="2">
                  <c:v>106391148827.6862</c:v>
                </c:pt>
                <c:pt idx="3">
                  <c:v>109612175606.99733</c:v>
                </c:pt>
                <c:pt idx="4">
                  <c:v>110465418137.16948</c:v>
                </c:pt>
                <c:pt idx="5">
                  <c:v>113717174649.56532</c:v>
                </c:pt>
                <c:pt idx="6">
                  <c:v>116747430406.658</c:v>
                </c:pt>
                <c:pt idx="7">
                  <c:v>119721770521.46007</c:v>
                </c:pt>
                <c:pt idx="8">
                  <c:v>122748629550.07768</c:v>
                </c:pt>
                <c:pt idx="9">
                  <c:v>125484644681.4617</c:v>
                </c:pt>
                <c:pt idx="10">
                  <c:v>127816090092.08328</c:v>
                </c:pt>
              </c:numCache>
            </c:numRef>
          </c:val>
        </c:ser>
        <c:marker val="1"/>
        <c:axId val="111182592"/>
        <c:axId val="112005888"/>
      </c:lineChart>
      <c:catAx>
        <c:axId val="111182592"/>
        <c:scaling>
          <c:orientation val="minMax"/>
        </c:scaling>
        <c:axPos val="b"/>
        <c:numFmt formatCode="General" sourceLinked="1"/>
        <c:tickLblPos val="nextTo"/>
        <c:crossAx val="112005888"/>
        <c:crosses val="autoZero"/>
        <c:auto val="1"/>
        <c:lblAlgn val="ctr"/>
        <c:lblOffset val="100"/>
      </c:catAx>
      <c:valAx>
        <c:axId val="112005888"/>
        <c:scaling>
          <c:orientation val="minMax"/>
        </c:scaling>
        <c:axPos val="l"/>
        <c:majorGridlines/>
        <c:numFmt formatCode="0" sourceLinked="1"/>
        <c:tickLblPos val="nextTo"/>
        <c:crossAx val="11118259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Labor</c:v>
          </c:tx>
          <c:cat>
            <c:numRef>
              <c:f>'Historical Data'!$A$2:$A$30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cat>
          <c:val>
            <c:numRef>
              <c:f>'Historical Data'!$G$2:$G$30</c:f>
              <c:numCache>
                <c:formatCode>General</c:formatCode>
                <c:ptCount val="29"/>
                <c:pt idx="0">
                  <c:v>5039304.7970520519</c:v>
                </c:pt>
                <c:pt idx="1">
                  <c:v>5014159.47407341</c:v>
                </c:pt>
                <c:pt idx="2">
                  <c:v>4598124.2568595717</c:v>
                </c:pt>
                <c:pt idx="3">
                  <c:v>4997602.4731318215</c:v>
                </c:pt>
                <c:pt idx="4">
                  <c:v>5199719.7577038193</c:v>
                </c:pt>
                <c:pt idx="5">
                  <c:v>5550503.7607793408</c:v>
                </c:pt>
                <c:pt idx="6">
                  <c:v>5834986.0871908162</c:v>
                </c:pt>
                <c:pt idx="7">
                  <c:v>6089423.7920228355</c:v>
                </c:pt>
                <c:pt idx="8">
                  <c:v>6408659.7564914608</c:v>
                </c:pt>
                <c:pt idx="9">
                  <c:v>6651549.5755725205</c:v>
                </c:pt>
                <c:pt idx="10">
                  <c:v>6729312.7175748944</c:v>
                </c:pt>
                <c:pt idx="11">
                  <c:v>6868678.1859065946</c:v>
                </c:pt>
                <c:pt idx="12">
                  <c:v>7219252.1338820299</c:v>
                </c:pt>
                <c:pt idx="13">
                  <c:v>7516736.7700250149</c:v>
                </c:pt>
                <c:pt idx="14">
                  <c:v>7536830.3975560805</c:v>
                </c:pt>
                <c:pt idx="15">
                  <c:v>7621675.743575342</c:v>
                </c:pt>
                <c:pt idx="16">
                  <c:v>7667925.4046996534</c:v>
                </c:pt>
                <c:pt idx="17">
                  <c:v>7813858.0727282651</c:v>
                </c:pt>
                <c:pt idx="18">
                  <c:v>7801617.1694652066</c:v>
                </c:pt>
                <c:pt idx="19">
                  <c:v>7756473.4012392564</c:v>
                </c:pt>
                <c:pt idx="20">
                  <c:v>7719867.5400484512</c:v>
                </c:pt>
                <c:pt idx="21">
                  <c:v>7831276.6135120988</c:v>
                </c:pt>
                <c:pt idx="22">
                  <c:v>7871171.3615982123</c:v>
                </c:pt>
                <c:pt idx="23">
                  <c:v>8037084.3885546112</c:v>
                </c:pt>
                <c:pt idx="24">
                  <c:v>8296860.2857043594</c:v>
                </c:pt>
                <c:pt idx="25">
                  <c:v>8390650.180037111</c:v>
                </c:pt>
                <c:pt idx="26">
                  <c:v>8652884.3377599977</c:v>
                </c:pt>
                <c:pt idx="27">
                  <c:v>8846164.9876470845</c:v>
                </c:pt>
                <c:pt idx="28">
                  <c:v>9218480.0085831471</c:v>
                </c:pt>
              </c:numCache>
            </c:numRef>
          </c:val>
        </c:ser>
        <c:marker val="1"/>
        <c:axId val="122269056"/>
        <c:axId val="123860480"/>
      </c:lineChart>
      <c:catAx>
        <c:axId val="122269056"/>
        <c:scaling>
          <c:orientation val="minMax"/>
        </c:scaling>
        <c:axPos val="b"/>
        <c:numFmt formatCode="General" sourceLinked="1"/>
        <c:tickLblPos val="nextTo"/>
        <c:crossAx val="123860480"/>
        <c:crosses val="autoZero"/>
        <c:auto val="1"/>
        <c:lblAlgn val="ctr"/>
        <c:lblOffset val="100"/>
      </c:catAx>
      <c:valAx>
        <c:axId val="123860480"/>
        <c:scaling>
          <c:orientation val="minMax"/>
        </c:scaling>
        <c:axPos val="l"/>
        <c:majorGridlines/>
        <c:numFmt formatCode="General" sourceLinked="1"/>
        <c:tickLblPos val="nextTo"/>
        <c:crossAx val="12226905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Population</c:v>
          </c:tx>
          <c:cat>
            <c:numRef>
              <c:f>'Historical Data'!$A$2:$A$30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cat>
          <c:val>
            <c:numRef>
              <c:f>'Historical Data'!$B$2:$B$30</c:f>
              <c:numCache>
                <c:formatCode>General</c:formatCode>
                <c:ptCount val="29"/>
                <c:pt idx="0">
                  <c:v>11181360</c:v>
                </c:pt>
                <c:pt idx="1">
                  <c:v>11351289</c:v>
                </c:pt>
                <c:pt idx="2">
                  <c:v>11530363</c:v>
                </c:pt>
                <c:pt idx="3">
                  <c:v>11717708</c:v>
                </c:pt>
                <c:pt idx="4">
                  <c:v>11911565</c:v>
                </c:pt>
                <c:pt idx="5">
                  <c:v>12110648</c:v>
                </c:pt>
                <c:pt idx="6">
                  <c:v>12314072</c:v>
                </c:pt>
                <c:pt idx="7">
                  <c:v>12522258</c:v>
                </c:pt>
                <c:pt idx="8">
                  <c:v>12736595</c:v>
                </c:pt>
                <c:pt idx="9">
                  <c:v>12959062</c:v>
                </c:pt>
                <c:pt idx="10">
                  <c:v>13190515</c:v>
                </c:pt>
                <c:pt idx="11">
                  <c:v>13431652</c:v>
                </c:pt>
                <c:pt idx="12">
                  <c:v>13680288</c:v>
                </c:pt>
                <c:pt idx="13">
                  <c:v>13930847</c:v>
                </c:pt>
                <c:pt idx="14">
                  <c:v>14175901</c:v>
                </c:pt>
                <c:pt idx="15">
                  <c:v>14410020</c:v>
                </c:pt>
                <c:pt idx="16">
                  <c:v>14631100</c:v>
                </c:pt>
                <c:pt idx="17">
                  <c:v>14840234</c:v>
                </c:pt>
                <c:pt idx="18">
                  <c:v>15039204</c:v>
                </c:pt>
                <c:pt idx="19">
                  <c:v>15231200</c:v>
                </c:pt>
                <c:pt idx="20">
                  <c:v>15418704</c:v>
                </c:pt>
                <c:pt idx="21">
                  <c:v>15601862</c:v>
                </c:pt>
                <c:pt idx="22">
                  <c:v>15780152</c:v>
                </c:pt>
                <c:pt idx="23">
                  <c:v>15954700</c:v>
                </c:pt>
                <c:pt idx="24">
                  <c:v>16126817</c:v>
                </c:pt>
                <c:pt idx="25">
                  <c:v>16297493</c:v>
                </c:pt>
                <c:pt idx="26">
                  <c:v>16467256</c:v>
                </c:pt>
                <c:pt idx="27">
                  <c:v>16636135</c:v>
                </c:pt>
                <c:pt idx="28">
                  <c:v>16803952</c:v>
                </c:pt>
              </c:numCache>
            </c:numRef>
          </c:val>
        </c:ser>
        <c:marker val="1"/>
        <c:axId val="124417920"/>
        <c:axId val="124419456"/>
      </c:lineChart>
      <c:catAx>
        <c:axId val="124417920"/>
        <c:scaling>
          <c:orientation val="minMax"/>
        </c:scaling>
        <c:axPos val="b"/>
        <c:numFmt formatCode="General" sourceLinked="1"/>
        <c:tickLblPos val="nextTo"/>
        <c:crossAx val="124419456"/>
        <c:crosses val="autoZero"/>
        <c:auto val="1"/>
        <c:lblAlgn val="ctr"/>
        <c:lblOffset val="100"/>
      </c:catAx>
      <c:valAx>
        <c:axId val="124419456"/>
        <c:scaling>
          <c:orientation val="minMax"/>
        </c:scaling>
        <c:axPos val="l"/>
        <c:majorGridlines/>
        <c:numFmt formatCode="General" sourceLinked="1"/>
        <c:tickLblPos val="nextTo"/>
        <c:crossAx val="12441792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TFP</c:v>
          </c:tx>
          <c:cat>
            <c:numRef>
              <c:f>'Forecast TFP'!$A$2:$A$20</c:f>
              <c:numCache>
                <c:formatCode>General</c:formatCode>
                <c:ptCount val="19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</c:numCache>
            </c:numRef>
          </c:cat>
          <c:val>
            <c:numRef>
              <c:f>'Forecast TFP'!$B$2:$B$20</c:f>
              <c:numCache>
                <c:formatCode>General</c:formatCode>
                <c:ptCount val="19"/>
                <c:pt idx="0">
                  <c:v>696.36477092707855</c:v>
                </c:pt>
                <c:pt idx="1">
                  <c:v>690.88423387545231</c:v>
                </c:pt>
                <c:pt idx="2">
                  <c:v>710.82716992404255</c:v>
                </c:pt>
                <c:pt idx="3">
                  <c:v>725.96443867283654</c:v>
                </c:pt>
                <c:pt idx="4">
                  <c:v>714.51052517554797</c:v>
                </c:pt>
                <c:pt idx="5">
                  <c:v>762.81546778352129</c:v>
                </c:pt>
                <c:pt idx="6">
                  <c:v>789.53836284344743</c:v>
                </c:pt>
                <c:pt idx="7">
                  <c:v>826.20382795407352</c:v>
                </c:pt>
                <c:pt idx="8">
                  <c:v>912.43614047074686</c:v>
                </c:pt>
                <c:pt idx="9">
                  <c:v>883.87080304719007</c:v>
                </c:pt>
                <c:pt idx="10">
                  <c:v>913.58028540150849</c:v>
                </c:pt>
                <c:pt idx="11">
                  <c:v>930.82539493794809</c:v>
                </c:pt>
                <c:pt idx="12">
                  <c:v>930.81366646054846</c:v>
                </c:pt>
                <c:pt idx="13">
                  <c:v>924.48388384921952</c:v>
                </c:pt>
                <c:pt idx="14">
                  <c:v>894.50340679264752</c:v>
                </c:pt>
                <c:pt idx="15">
                  <c:v>930.10773386226913</c:v>
                </c:pt>
                <c:pt idx="16">
                  <c:v>918.22830989316458</c:v>
                </c:pt>
                <c:pt idx="17">
                  <c:v>891.67069311277339</c:v>
                </c:pt>
                <c:pt idx="18">
                  <c:v>957.30748468520233</c:v>
                </c:pt>
              </c:numCache>
            </c:numRef>
          </c:val>
        </c:ser>
        <c:marker val="1"/>
        <c:axId val="38484224"/>
        <c:axId val="38490112"/>
      </c:lineChart>
      <c:catAx>
        <c:axId val="38484224"/>
        <c:scaling>
          <c:orientation val="minMax"/>
        </c:scaling>
        <c:axPos val="b"/>
        <c:numFmt formatCode="General" sourceLinked="1"/>
        <c:tickLblPos val="nextTo"/>
        <c:crossAx val="38490112"/>
        <c:crosses val="autoZero"/>
        <c:auto val="1"/>
        <c:lblAlgn val="ctr"/>
        <c:lblOffset val="100"/>
      </c:catAx>
      <c:valAx>
        <c:axId val="38490112"/>
        <c:scaling>
          <c:orientation val="minMax"/>
        </c:scaling>
        <c:axPos val="l"/>
        <c:majorGridlines/>
        <c:numFmt formatCode="General" sourceLinked="1"/>
        <c:tickLblPos val="nextTo"/>
        <c:crossAx val="3848422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Capital</c:v>
          </c:tx>
          <c:cat>
            <c:numRef>
              <c:f>'Historical Data'!$A$2:$A$30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cat>
          <c:val>
            <c:numRef>
              <c:f>'Historical Data'!$F$2:$F$30</c:f>
              <c:numCache>
                <c:formatCode>General</c:formatCode>
                <c:ptCount val="29"/>
                <c:pt idx="0">
                  <c:v>5589593720</c:v>
                </c:pt>
                <c:pt idx="1">
                  <c:v>3691886102</c:v>
                </c:pt>
                <c:pt idx="2">
                  <c:v>3008294385</c:v>
                </c:pt>
                <c:pt idx="3">
                  <c:v>3279046971</c:v>
                </c:pt>
                <c:pt idx="4">
                  <c:v>3931915252</c:v>
                </c:pt>
                <c:pt idx="5">
                  <c:v>4026985331</c:v>
                </c:pt>
                <c:pt idx="6">
                  <c:v>4901343185</c:v>
                </c:pt>
                <c:pt idx="7">
                  <c:v>5595015424</c:v>
                </c:pt>
                <c:pt idx="8">
                  <c:v>7273439934</c:v>
                </c:pt>
                <c:pt idx="9">
                  <c:v>7456502470</c:v>
                </c:pt>
                <c:pt idx="10">
                  <c:v>7443240260</c:v>
                </c:pt>
                <c:pt idx="11">
                  <c:v>9231536338</c:v>
                </c:pt>
                <c:pt idx="12">
                  <c:v>10889111739</c:v>
                </c:pt>
                <c:pt idx="13">
                  <c:v>11562718882</c:v>
                </c:pt>
                <c:pt idx="14">
                  <c:v>14279934078</c:v>
                </c:pt>
                <c:pt idx="15">
                  <c:v>15553517895</c:v>
                </c:pt>
                <c:pt idx="16">
                  <c:v>17194007314</c:v>
                </c:pt>
                <c:pt idx="17">
                  <c:v>17516372055</c:v>
                </c:pt>
                <c:pt idx="18">
                  <c:v>14321909397</c:v>
                </c:pt>
                <c:pt idx="19">
                  <c:v>15590131420</c:v>
                </c:pt>
                <c:pt idx="20">
                  <c:v>16264487301</c:v>
                </c:pt>
                <c:pt idx="21">
                  <c:v>16515574666</c:v>
                </c:pt>
                <c:pt idx="22">
                  <c:v>17455452690</c:v>
                </c:pt>
                <c:pt idx="23">
                  <c:v>19202473167</c:v>
                </c:pt>
                <c:pt idx="24">
                  <c:v>23785211647</c:v>
                </c:pt>
                <c:pt idx="25">
                  <c:v>24343292720</c:v>
                </c:pt>
                <c:pt idx="26">
                  <c:v>27266293987</c:v>
                </c:pt>
                <c:pt idx="27">
                  <c:v>32576522414</c:v>
                </c:pt>
                <c:pt idx="28">
                  <c:v>27210432088</c:v>
                </c:pt>
              </c:numCache>
            </c:numRef>
          </c:val>
        </c:ser>
        <c:marker val="1"/>
        <c:axId val="105992192"/>
        <c:axId val="105993728"/>
      </c:lineChart>
      <c:catAx>
        <c:axId val="105992192"/>
        <c:scaling>
          <c:orientation val="minMax"/>
        </c:scaling>
        <c:axPos val="b"/>
        <c:numFmt formatCode="General" sourceLinked="1"/>
        <c:tickLblPos val="nextTo"/>
        <c:crossAx val="105993728"/>
        <c:crosses val="autoZero"/>
        <c:auto val="1"/>
        <c:lblAlgn val="ctr"/>
        <c:lblOffset val="100"/>
      </c:catAx>
      <c:valAx>
        <c:axId val="105993728"/>
        <c:scaling>
          <c:orientation val="minMax"/>
        </c:scaling>
        <c:axPos val="l"/>
        <c:majorGridlines/>
        <c:numFmt formatCode="General" sourceLinked="1"/>
        <c:tickLblPos val="nextTo"/>
        <c:crossAx val="10599219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Population</c:v>
          </c:tx>
          <c:cat>
            <c:numRef>
              <c:f>'Historical Data'!$A$2:$A$30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cat>
          <c:val>
            <c:numRef>
              <c:f>'Historical Data'!$B$2:$B$30</c:f>
              <c:numCache>
                <c:formatCode>General</c:formatCode>
                <c:ptCount val="29"/>
                <c:pt idx="0">
                  <c:v>11181360</c:v>
                </c:pt>
                <c:pt idx="1">
                  <c:v>11351289</c:v>
                </c:pt>
                <c:pt idx="2">
                  <c:v>11530363</c:v>
                </c:pt>
                <c:pt idx="3">
                  <c:v>11717708</c:v>
                </c:pt>
                <c:pt idx="4">
                  <c:v>11911565</c:v>
                </c:pt>
                <c:pt idx="5">
                  <c:v>12110648</c:v>
                </c:pt>
                <c:pt idx="6">
                  <c:v>12314072</c:v>
                </c:pt>
                <c:pt idx="7">
                  <c:v>12522258</c:v>
                </c:pt>
                <c:pt idx="8">
                  <c:v>12736595</c:v>
                </c:pt>
                <c:pt idx="9">
                  <c:v>12959062</c:v>
                </c:pt>
                <c:pt idx="10">
                  <c:v>13190515</c:v>
                </c:pt>
                <c:pt idx="11">
                  <c:v>13431652</c:v>
                </c:pt>
                <c:pt idx="12">
                  <c:v>13680288</c:v>
                </c:pt>
                <c:pt idx="13">
                  <c:v>13930847</c:v>
                </c:pt>
                <c:pt idx="14">
                  <c:v>14175901</c:v>
                </c:pt>
                <c:pt idx="15">
                  <c:v>14410020</c:v>
                </c:pt>
                <c:pt idx="16">
                  <c:v>14631100</c:v>
                </c:pt>
                <c:pt idx="17">
                  <c:v>14840234</c:v>
                </c:pt>
                <c:pt idx="18">
                  <c:v>15039204</c:v>
                </c:pt>
                <c:pt idx="19">
                  <c:v>15231200</c:v>
                </c:pt>
                <c:pt idx="20">
                  <c:v>15418704</c:v>
                </c:pt>
                <c:pt idx="21">
                  <c:v>15601862</c:v>
                </c:pt>
                <c:pt idx="22">
                  <c:v>15780152</c:v>
                </c:pt>
                <c:pt idx="23">
                  <c:v>15954700</c:v>
                </c:pt>
                <c:pt idx="24">
                  <c:v>16126817</c:v>
                </c:pt>
                <c:pt idx="25">
                  <c:v>16297493</c:v>
                </c:pt>
                <c:pt idx="26">
                  <c:v>16467256</c:v>
                </c:pt>
                <c:pt idx="27">
                  <c:v>16636135</c:v>
                </c:pt>
                <c:pt idx="28">
                  <c:v>16803952</c:v>
                </c:pt>
              </c:numCache>
            </c:numRef>
          </c:val>
        </c:ser>
        <c:marker val="1"/>
        <c:axId val="41206528"/>
        <c:axId val="41208064"/>
      </c:lineChart>
      <c:catAx>
        <c:axId val="41206528"/>
        <c:scaling>
          <c:orientation val="minMax"/>
        </c:scaling>
        <c:axPos val="b"/>
        <c:numFmt formatCode="General" sourceLinked="1"/>
        <c:tickLblPos val="nextTo"/>
        <c:crossAx val="41208064"/>
        <c:crosses val="autoZero"/>
        <c:auto val="1"/>
        <c:lblAlgn val="ctr"/>
        <c:lblOffset val="100"/>
      </c:catAx>
      <c:valAx>
        <c:axId val="41208064"/>
        <c:scaling>
          <c:orientation val="minMax"/>
        </c:scaling>
        <c:axPos val="l"/>
        <c:majorGridlines/>
        <c:numFmt formatCode="General" sourceLinked="1"/>
        <c:tickLblPos val="nextTo"/>
        <c:crossAx val="4120652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GDP</c:v>
          </c:tx>
          <c:cat>
            <c:numRef>
              <c:f>'Historical Data'!$A$2:$A$30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cat>
          <c:val>
            <c:numRef>
              <c:f>'Historical Data'!$H$2:$H$30</c:f>
              <c:numCache>
                <c:formatCode>General</c:formatCode>
                <c:ptCount val="29"/>
                <c:pt idx="0">
                  <c:v>27950035375</c:v>
                </c:pt>
                <c:pt idx="1">
                  <c:v>29274115494</c:v>
                </c:pt>
                <c:pt idx="2">
                  <c:v>26252080505</c:v>
                </c:pt>
                <c:pt idx="3">
                  <c:v>25258026490</c:v>
                </c:pt>
                <c:pt idx="4">
                  <c:v>27271935216</c:v>
                </c:pt>
                <c:pt idx="5">
                  <c:v>29213486581</c:v>
                </c:pt>
                <c:pt idx="6">
                  <c:v>30848376502</c:v>
                </c:pt>
                <c:pt idx="7">
                  <c:v>32882584739</c:v>
                </c:pt>
                <c:pt idx="8">
                  <c:v>35286696752</c:v>
                </c:pt>
                <c:pt idx="9">
                  <c:v>39013086690</c:v>
                </c:pt>
                <c:pt idx="10">
                  <c:v>40455626742</c:v>
                </c:pt>
                <c:pt idx="11">
                  <c:v>43679935489</c:v>
                </c:pt>
                <c:pt idx="12">
                  <c:v>49042927669</c:v>
                </c:pt>
                <c:pt idx="13">
                  <c:v>52469207193</c:v>
                </c:pt>
                <c:pt idx="14">
                  <c:v>55464212029</c:v>
                </c:pt>
                <c:pt idx="15">
                  <c:v>61358713993</c:v>
                </c:pt>
                <c:pt idx="16">
                  <c:v>65907537053</c:v>
                </c:pt>
                <c:pt idx="17">
                  <c:v>70261111897</c:v>
                </c:pt>
                <c:pt idx="18">
                  <c:v>72531163202</c:v>
                </c:pt>
                <c:pt idx="19">
                  <c:v>71979306357</c:v>
                </c:pt>
                <c:pt idx="20">
                  <c:v>75210511780</c:v>
                </c:pt>
                <c:pt idx="21">
                  <c:v>77750400228</c:v>
                </c:pt>
                <c:pt idx="22">
                  <c:v>79448554863</c:v>
                </c:pt>
                <c:pt idx="23">
                  <c:v>82560485563</c:v>
                </c:pt>
                <c:pt idx="24">
                  <c:v>87548036111</c:v>
                </c:pt>
                <c:pt idx="25">
                  <c:v>92415227619</c:v>
                </c:pt>
                <c:pt idx="26">
                  <c:v>96657039429</c:v>
                </c:pt>
                <c:pt idx="27" formatCode="0">
                  <c:v>101000000000</c:v>
                </c:pt>
                <c:pt idx="28" formatCode="0">
                  <c:v>105000000000</c:v>
                </c:pt>
              </c:numCache>
            </c:numRef>
          </c:val>
        </c:ser>
        <c:marker val="1"/>
        <c:axId val="106026496"/>
        <c:axId val="106028032"/>
      </c:lineChart>
      <c:catAx>
        <c:axId val="106026496"/>
        <c:scaling>
          <c:orientation val="minMax"/>
        </c:scaling>
        <c:axPos val="b"/>
        <c:numFmt formatCode="General" sourceLinked="1"/>
        <c:tickLblPos val="nextTo"/>
        <c:crossAx val="106028032"/>
        <c:crosses val="autoZero"/>
        <c:auto val="1"/>
        <c:lblAlgn val="ctr"/>
        <c:lblOffset val="100"/>
      </c:catAx>
      <c:valAx>
        <c:axId val="106028032"/>
        <c:scaling>
          <c:orientation val="minMax"/>
        </c:scaling>
        <c:axPos val="l"/>
        <c:majorGridlines/>
        <c:numFmt formatCode="General" sourceLinked="1"/>
        <c:tickLblPos val="nextTo"/>
        <c:crossAx val="10602649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Forecast Population</c:v>
          </c:tx>
          <c:cat>
            <c:numRef>
              <c:f>'Forecast Population'!$A$21:$A$31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Population'!$C$21:$C$31</c:f>
              <c:numCache>
                <c:formatCode>General</c:formatCode>
                <c:ptCount val="11"/>
                <c:pt idx="0">
                  <c:v>16938047</c:v>
                </c:pt>
                <c:pt idx="1">
                  <c:v>17064538</c:v>
                </c:pt>
                <c:pt idx="2">
                  <c:v>17184829</c:v>
                </c:pt>
                <c:pt idx="3">
                  <c:v>17300101</c:v>
                </c:pt>
                <c:pt idx="4">
                  <c:v>17410864</c:v>
                </c:pt>
                <c:pt idx="5">
                  <c:v>17517028</c:v>
                </c:pt>
                <c:pt idx="6">
                  <c:v>17617866</c:v>
                </c:pt>
                <c:pt idx="7">
                  <c:v>17712662</c:v>
                </c:pt>
                <c:pt idx="8">
                  <c:v>17800575</c:v>
                </c:pt>
                <c:pt idx="9">
                  <c:v>17881091</c:v>
                </c:pt>
                <c:pt idx="10">
                  <c:v>17953774</c:v>
                </c:pt>
              </c:numCache>
            </c:numRef>
          </c:val>
        </c:ser>
        <c:marker val="1"/>
        <c:axId val="124067200"/>
        <c:axId val="124212352"/>
      </c:lineChart>
      <c:catAx>
        <c:axId val="124067200"/>
        <c:scaling>
          <c:orientation val="minMax"/>
        </c:scaling>
        <c:axPos val="b"/>
        <c:numFmt formatCode="General" sourceLinked="1"/>
        <c:tickLblPos val="nextTo"/>
        <c:crossAx val="124212352"/>
        <c:crosses val="autoZero"/>
        <c:auto val="1"/>
        <c:lblAlgn val="ctr"/>
        <c:lblOffset val="100"/>
      </c:catAx>
      <c:valAx>
        <c:axId val="124212352"/>
        <c:scaling>
          <c:orientation val="minMax"/>
        </c:scaling>
        <c:axPos val="l"/>
        <c:majorGridlines/>
        <c:numFmt formatCode="General" sourceLinked="1"/>
        <c:tickLblPos val="nextTo"/>
        <c:crossAx val="12406720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Forecast Labor</c:v>
          </c:tx>
          <c:cat>
            <c:numRef>
              <c:f>'Forecast Labor'!$A$2:$A$12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Labor'!$E$2:$E$12</c:f>
              <c:numCache>
                <c:formatCode>General</c:formatCode>
                <c:ptCount val="11"/>
                <c:pt idx="0">
                  <c:v>8797620</c:v>
                </c:pt>
                <c:pt idx="1">
                  <c:v>8871951</c:v>
                </c:pt>
                <c:pt idx="2">
                  <c:v>8942879</c:v>
                </c:pt>
                <c:pt idx="3">
                  <c:v>8994807</c:v>
                </c:pt>
                <c:pt idx="4">
                  <c:v>9029793</c:v>
                </c:pt>
                <c:pt idx="5">
                  <c:v>9068651</c:v>
                </c:pt>
                <c:pt idx="6">
                  <c:v>9105597</c:v>
                </c:pt>
                <c:pt idx="7">
                  <c:v>9143808</c:v>
                </c:pt>
                <c:pt idx="8">
                  <c:v>9172471</c:v>
                </c:pt>
                <c:pt idx="9">
                  <c:v>9207782</c:v>
                </c:pt>
                <c:pt idx="10">
                  <c:v>9256524</c:v>
                </c:pt>
              </c:numCache>
            </c:numRef>
          </c:val>
        </c:ser>
        <c:marker val="1"/>
        <c:axId val="124232832"/>
        <c:axId val="124234368"/>
      </c:lineChart>
      <c:catAx>
        <c:axId val="124232832"/>
        <c:scaling>
          <c:orientation val="minMax"/>
        </c:scaling>
        <c:axPos val="b"/>
        <c:numFmt formatCode="General" sourceLinked="1"/>
        <c:tickLblPos val="nextTo"/>
        <c:crossAx val="124234368"/>
        <c:crosses val="autoZero"/>
        <c:auto val="1"/>
        <c:lblAlgn val="ctr"/>
        <c:lblOffset val="100"/>
      </c:catAx>
      <c:valAx>
        <c:axId val="124234368"/>
        <c:scaling>
          <c:orientation val="minMax"/>
        </c:scaling>
        <c:axPos val="l"/>
        <c:majorGridlines/>
        <c:numFmt formatCode="General" sourceLinked="1"/>
        <c:tickLblPos val="nextTo"/>
        <c:crossAx val="12423283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Forecast Capital</c:v>
          </c:tx>
          <c:cat>
            <c:numRef>
              <c:f>'Forecast GDP'!$A$2:$A$12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GDP'!$G$2:$G$12</c:f>
              <c:numCache>
                <c:formatCode>General</c:formatCode>
                <c:ptCount val="11"/>
                <c:pt idx="0">
                  <c:v>28163649455.122486</c:v>
                </c:pt>
                <c:pt idx="1">
                  <c:v>28665067498.847137</c:v>
                </c:pt>
                <c:pt idx="2">
                  <c:v>29254179045.187084</c:v>
                </c:pt>
                <c:pt idx="3">
                  <c:v>29965879557.298672</c:v>
                </c:pt>
                <c:pt idx="4">
                  <c:v>30561171665.965122</c:v>
                </c:pt>
                <c:pt idx="5">
                  <c:v>31505176479.939323</c:v>
                </c:pt>
                <c:pt idx="6">
                  <c:v>32616160931.366146</c:v>
                </c:pt>
                <c:pt idx="7">
                  <c:v>34005552758.695374</c:v>
                </c:pt>
                <c:pt idx="8">
                  <c:v>35449599163.004059</c:v>
                </c:pt>
                <c:pt idx="9">
                  <c:v>36177224316.615715</c:v>
                </c:pt>
                <c:pt idx="10">
                  <c:v>36830516162.905365</c:v>
                </c:pt>
              </c:numCache>
            </c:numRef>
          </c:val>
        </c:ser>
        <c:marker val="1"/>
        <c:axId val="124468224"/>
        <c:axId val="124015360"/>
      </c:lineChart>
      <c:catAx>
        <c:axId val="124468224"/>
        <c:scaling>
          <c:orientation val="minMax"/>
        </c:scaling>
        <c:axPos val="b"/>
        <c:numFmt formatCode="General" sourceLinked="1"/>
        <c:tickLblPos val="nextTo"/>
        <c:crossAx val="124015360"/>
        <c:crosses val="autoZero"/>
        <c:auto val="1"/>
        <c:lblAlgn val="ctr"/>
        <c:lblOffset val="100"/>
      </c:catAx>
      <c:valAx>
        <c:axId val="124015360"/>
        <c:scaling>
          <c:orientation val="minMax"/>
        </c:scaling>
        <c:axPos val="l"/>
        <c:majorGridlines/>
        <c:numFmt formatCode="General" sourceLinked="1"/>
        <c:tickLblPos val="nextTo"/>
        <c:crossAx val="12446822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Forecast TFP</c:v>
          </c:tx>
          <c:cat>
            <c:numRef>
              <c:f>'Forecast TFP'!$A$21:$A$31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TFP'!$B$21:$B$31</c:f>
              <c:numCache>
                <c:formatCode>General</c:formatCode>
                <c:ptCount val="11"/>
                <c:pt idx="0">
                  <c:v>944.51486017989805</c:v>
                </c:pt>
                <c:pt idx="1">
                  <c:v>948.73384457485326</c:v>
                </c:pt>
                <c:pt idx="2">
                  <c:v>966.24760941832938</c:v>
                </c:pt>
                <c:pt idx="3">
                  <c:v>983.86895614443506</c:v>
                </c:pt>
                <c:pt idx="4">
                  <c:v>982.59125864761154</c:v>
                </c:pt>
                <c:pt idx="5">
                  <c:v>998.57767834452898</c:v>
                </c:pt>
                <c:pt idx="6">
                  <c:v>1010.8132644565449</c:v>
                </c:pt>
                <c:pt idx="7">
                  <c:v>1019.5717630852444</c:v>
                </c:pt>
                <c:pt idx="8">
                  <c:v>1028.9728700428386</c:v>
                </c:pt>
                <c:pt idx="9">
                  <c:v>1042.2325591747115</c:v>
                </c:pt>
                <c:pt idx="10">
                  <c:v>1051.6744371947648</c:v>
                </c:pt>
              </c:numCache>
            </c:numRef>
          </c:val>
        </c:ser>
        <c:marker val="1"/>
        <c:axId val="105657472"/>
        <c:axId val="105659008"/>
      </c:lineChart>
      <c:catAx>
        <c:axId val="105657472"/>
        <c:scaling>
          <c:orientation val="minMax"/>
        </c:scaling>
        <c:axPos val="b"/>
        <c:numFmt formatCode="General" sourceLinked="1"/>
        <c:tickLblPos val="nextTo"/>
        <c:crossAx val="105659008"/>
        <c:crosses val="autoZero"/>
        <c:auto val="1"/>
        <c:lblAlgn val="ctr"/>
        <c:lblOffset val="100"/>
      </c:catAx>
      <c:valAx>
        <c:axId val="105659008"/>
        <c:scaling>
          <c:orientation val="minMax"/>
        </c:scaling>
        <c:axPos val="l"/>
        <c:majorGridlines/>
        <c:numFmt formatCode="General" sourceLinked="1"/>
        <c:tickLblPos val="nextTo"/>
        <c:crossAx val="10565747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Forecast GDP</c:v>
          </c:tx>
          <c:cat>
            <c:numRef>
              <c:f>'Forecast GDP'!$A$2:$A$12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GDP'!$J$2:$J$12</c:f>
              <c:numCache>
                <c:formatCode>0</c:formatCode>
                <c:ptCount val="11"/>
                <c:pt idx="0">
                  <c:v>101598471358.4594</c:v>
                </c:pt>
                <c:pt idx="1">
                  <c:v>103219916189.63824</c:v>
                </c:pt>
                <c:pt idx="2">
                  <c:v>106391148827.6862</c:v>
                </c:pt>
                <c:pt idx="3">
                  <c:v>109612175606.99733</c:v>
                </c:pt>
                <c:pt idx="4">
                  <c:v>110465418137.16948</c:v>
                </c:pt>
                <c:pt idx="5">
                  <c:v>113717174649.56532</c:v>
                </c:pt>
                <c:pt idx="6">
                  <c:v>116747430406.658</c:v>
                </c:pt>
                <c:pt idx="7">
                  <c:v>119721770521.46007</c:v>
                </c:pt>
                <c:pt idx="8">
                  <c:v>122748629550.07768</c:v>
                </c:pt>
                <c:pt idx="9">
                  <c:v>125484644681.4617</c:v>
                </c:pt>
                <c:pt idx="10">
                  <c:v>127816090092.08328</c:v>
                </c:pt>
              </c:numCache>
            </c:numRef>
          </c:val>
        </c:ser>
        <c:marker val="1"/>
        <c:axId val="105680256"/>
        <c:axId val="105727104"/>
      </c:lineChart>
      <c:catAx>
        <c:axId val="105680256"/>
        <c:scaling>
          <c:orientation val="minMax"/>
        </c:scaling>
        <c:axPos val="b"/>
        <c:numFmt formatCode="General" sourceLinked="1"/>
        <c:tickLblPos val="nextTo"/>
        <c:crossAx val="105727104"/>
        <c:crosses val="autoZero"/>
        <c:auto val="1"/>
        <c:lblAlgn val="ctr"/>
        <c:lblOffset val="100"/>
      </c:catAx>
      <c:valAx>
        <c:axId val="105727104"/>
        <c:scaling>
          <c:orientation val="minMax"/>
        </c:scaling>
        <c:axPos val="l"/>
        <c:majorGridlines/>
        <c:numFmt formatCode="0" sourceLinked="1"/>
        <c:tickLblPos val="nextTo"/>
        <c:crossAx val="10568025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Forecast Population</c:v>
          </c:tx>
          <c:cat>
            <c:numRef>
              <c:f>'Forecast Population'!$A$21:$A$31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Population'!$C$21:$C$31</c:f>
              <c:numCache>
                <c:formatCode>General</c:formatCode>
                <c:ptCount val="11"/>
                <c:pt idx="0">
                  <c:v>16938047</c:v>
                </c:pt>
                <c:pt idx="1">
                  <c:v>17064538</c:v>
                </c:pt>
                <c:pt idx="2">
                  <c:v>17184829</c:v>
                </c:pt>
                <c:pt idx="3">
                  <c:v>17300101</c:v>
                </c:pt>
                <c:pt idx="4">
                  <c:v>17410864</c:v>
                </c:pt>
                <c:pt idx="5">
                  <c:v>17517028</c:v>
                </c:pt>
                <c:pt idx="6">
                  <c:v>17617866</c:v>
                </c:pt>
                <c:pt idx="7">
                  <c:v>17712662</c:v>
                </c:pt>
                <c:pt idx="8">
                  <c:v>17800575</c:v>
                </c:pt>
                <c:pt idx="9">
                  <c:v>17881091</c:v>
                </c:pt>
                <c:pt idx="10">
                  <c:v>17953774</c:v>
                </c:pt>
              </c:numCache>
            </c:numRef>
          </c:val>
        </c:ser>
        <c:marker val="1"/>
        <c:axId val="41313024"/>
        <c:axId val="41314560"/>
      </c:lineChart>
      <c:catAx>
        <c:axId val="41313024"/>
        <c:scaling>
          <c:orientation val="minMax"/>
        </c:scaling>
        <c:axPos val="b"/>
        <c:numFmt formatCode="General" sourceLinked="1"/>
        <c:tickLblPos val="nextTo"/>
        <c:crossAx val="41314560"/>
        <c:crosses val="autoZero"/>
        <c:auto val="1"/>
        <c:lblAlgn val="ctr"/>
        <c:lblOffset val="100"/>
      </c:catAx>
      <c:valAx>
        <c:axId val="41314560"/>
        <c:scaling>
          <c:orientation val="minMax"/>
        </c:scaling>
        <c:axPos val="l"/>
        <c:majorGridlines/>
        <c:numFmt formatCode="General" sourceLinked="1"/>
        <c:tickLblPos val="nextTo"/>
        <c:crossAx val="4131302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>
        <c:manualLayout>
          <c:xMode val="edge"/>
          <c:yMode val="edge"/>
          <c:x val="0.38973958333333331"/>
          <c:y val="3.5714285714285712E-2"/>
        </c:manualLayout>
      </c:layout>
    </c:title>
    <c:plotArea>
      <c:layout/>
      <c:lineChart>
        <c:grouping val="standard"/>
        <c:ser>
          <c:idx val="0"/>
          <c:order val="0"/>
          <c:tx>
            <c:v>Labor</c:v>
          </c:tx>
          <c:cat>
            <c:numRef>
              <c:f>'Historical Data'!$A$2:$A$30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cat>
          <c:val>
            <c:numRef>
              <c:f>'Historical Data'!$G$2:$G$30</c:f>
              <c:numCache>
                <c:formatCode>General</c:formatCode>
                <c:ptCount val="29"/>
                <c:pt idx="0">
                  <c:v>5039304.7970520519</c:v>
                </c:pt>
                <c:pt idx="1">
                  <c:v>5014159.47407341</c:v>
                </c:pt>
                <c:pt idx="2">
                  <c:v>4598124.2568595717</c:v>
                </c:pt>
                <c:pt idx="3">
                  <c:v>4997602.4731318215</c:v>
                </c:pt>
                <c:pt idx="4">
                  <c:v>5199719.7577038193</c:v>
                </c:pt>
                <c:pt idx="5">
                  <c:v>5550503.7607793408</c:v>
                </c:pt>
                <c:pt idx="6">
                  <c:v>5834986.0871908162</c:v>
                </c:pt>
                <c:pt idx="7">
                  <c:v>6089423.7920228355</c:v>
                </c:pt>
                <c:pt idx="8">
                  <c:v>6408659.7564914608</c:v>
                </c:pt>
                <c:pt idx="9">
                  <c:v>6651549.5755725205</c:v>
                </c:pt>
                <c:pt idx="10">
                  <c:v>6729312.7175748944</c:v>
                </c:pt>
                <c:pt idx="11">
                  <c:v>6868678.1859065946</c:v>
                </c:pt>
                <c:pt idx="12">
                  <c:v>7219252.1338820374</c:v>
                </c:pt>
                <c:pt idx="13">
                  <c:v>7516736.7700250112</c:v>
                </c:pt>
                <c:pt idx="14">
                  <c:v>7536830.3975560805</c:v>
                </c:pt>
                <c:pt idx="15">
                  <c:v>7621675.743575342</c:v>
                </c:pt>
                <c:pt idx="16">
                  <c:v>7667925.4046996534</c:v>
                </c:pt>
                <c:pt idx="17">
                  <c:v>7813858.0727282651</c:v>
                </c:pt>
                <c:pt idx="18">
                  <c:v>7801617.1694652066</c:v>
                </c:pt>
                <c:pt idx="19">
                  <c:v>7756473.4012392564</c:v>
                </c:pt>
                <c:pt idx="20">
                  <c:v>7719867.5400484512</c:v>
                </c:pt>
                <c:pt idx="21">
                  <c:v>7831276.6135121081</c:v>
                </c:pt>
                <c:pt idx="22">
                  <c:v>7871171.3615982123</c:v>
                </c:pt>
                <c:pt idx="23">
                  <c:v>8037084.3885546112</c:v>
                </c:pt>
                <c:pt idx="24">
                  <c:v>8296860.2857043594</c:v>
                </c:pt>
                <c:pt idx="25">
                  <c:v>8390650.180037111</c:v>
                </c:pt>
                <c:pt idx="26">
                  <c:v>8652884.3377599977</c:v>
                </c:pt>
                <c:pt idx="27">
                  <c:v>8846164.9876470845</c:v>
                </c:pt>
                <c:pt idx="28">
                  <c:v>9218480.0085831471</c:v>
                </c:pt>
              </c:numCache>
            </c:numRef>
          </c:val>
        </c:ser>
        <c:marker val="1"/>
        <c:axId val="41328000"/>
        <c:axId val="41358464"/>
      </c:lineChart>
      <c:catAx>
        <c:axId val="41328000"/>
        <c:scaling>
          <c:orientation val="minMax"/>
        </c:scaling>
        <c:axPos val="b"/>
        <c:numFmt formatCode="General" sourceLinked="1"/>
        <c:tickLblPos val="nextTo"/>
        <c:crossAx val="41358464"/>
        <c:crosses val="autoZero"/>
        <c:auto val="1"/>
        <c:lblAlgn val="ctr"/>
        <c:lblOffset val="100"/>
      </c:catAx>
      <c:valAx>
        <c:axId val="41358464"/>
        <c:scaling>
          <c:orientation val="minMax"/>
        </c:scaling>
        <c:axPos val="l"/>
        <c:majorGridlines/>
        <c:numFmt formatCode="General" sourceLinked="1"/>
        <c:tickLblPos val="nextTo"/>
        <c:crossAx val="413280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Forecast Labor</c:v>
          </c:tx>
          <c:cat>
            <c:numRef>
              <c:f>'Forecast Labor'!$A$2:$A$12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Labor'!$E$2:$E$12</c:f>
              <c:numCache>
                <c:formatCode>General</c:formatCode>
                <c:ptCount val="11"/>
                <c:pt idx="0">
                  <c:v>8797620</c:v>
                </c:pt>
                <c:pt idx="1">
                  <c:v>8871951</c:v>
                </c:pt>
                <c:pt idx="2">
                  <c:v>8942879</c:v>
                </c:pt>
                <c:pt idx="3">
                  <c:v>8994807</c:v>
                </c:pt>
                <c:pt idx="4">
                  <c:v>9029793</c:v>
                </c:pt>
                <c:pt idx="5">
                  <c:v>9068651</c:v>
                </c:pt>
                <c:pt idx="6">
                  <c:v>9105597</c:v>
                </c:pt>
                <c:pt idx="7">
                  <c:v>9143808</c:v>
                </c:pt>
                <c:pt idx="8">
                  <c:v>9172471</c:v>
                </c:pt>
                <c:pt idx="9">
                  <c:v>9207782</c:v>
                </c:pt>
                <c:pt idx="10">
                  <c:v>9256524</c:v>
                </c:pt>
              </c:numCache>
            </c:numRef>
          </c:val>
        </c:ser>
        <c:marker val="1"/>
        <c:axId val="41364864"/>
        <c:axId val="41378944"/>
      </c:lineChart>
      <c:catAx>
        <c:axId val="41364864"/>
        <c:scaling>
          <c:orientation val="minMax"/>
        </c:scaling>
        <c:axPos val="b"/>
        <c:numFmt formatCode="General" sourceLinked="1"/>
        <c:tickLblPos val="nextTo"/>
        <c:crossAx val="41378944"/>
        <c:crosses val="autoZero"/>
        <c:auto val="1"/>
        <c:lblAlgn val="ctr"/>
        <c:lblOffset val="100"/>
      </c:catAx>
      <c:valAx>
        <c:axId val="41378944"/>
        <c:scaling>
          <c:orientation val="minMax"/>
        </c:scaling>
        <c:axPos val="l"/>
        <c:majorGridlines/>
        <c:numFmt formatCode="General" sourceLinked="1"/>
        <c:tickLblPos val="nextTo"/>
        <c:crossAx val="4136486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TFP</c:v>
          </c:tx>
          <c:cat>
            <c:numRef>
              <c:f>'Forecast TFP'!$A$2:$A$20</c:f>
              <c:numCache>
                <c:formatCode>General</c:formatCode>
                <c:ptCount val="19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</c:numCache>
            </c:numRef>
          </c:cat>
          <c:val>
            <c:numRef>
              <c:f>'Forecast TFP'!$B$2:$B$20</c:f>
              <c:numCache>
                <c:formatCode>General</c:formatCode>
                <c:ptCount val="19"/>
                <c:pt idx="0">
                  <c:v>696.36477092707855</c:v>
                </c:pt>
                <c:pt idx="1">
                  <c:v>690.88423387545231</c:v>
                </c:pt>
                <c:pt idx="2">
                  <c:v>710.82716992404346</c:v>
                </c:pt>
                <c:pt idx="3">
                  <c:v>725.96443867283654</c:v>
                </c:pt>
                <c:pt idx="4">
                  <c:v>714.51052517554797</c:v>
                </c:pt>
                <c:pt idx="5">
                  <c:v>762.81546778352219</c:v>
                </c:pt>
                <c:pt idx="6">
                  <c:v>789.53836284344743</c:v>
                </c:pt>
                <c:pt idx="7">
                  <c:v>826.20382795407352</c:v>
                </c:pt>
                <c:pt idx="8">
                  <c:v>912.43614047074686</c:v>
                </c:pt>
                <c:pt idx="9">
                  <c:v>883.87080304718916</c:v>
                </c:pt>
                <c:pt idx="10">
                  <c:v>913.58028540150849</c:v>
                </c:pt>
                <c:pt idx="11">
                  <c:v>930.82539493794809</c:v>
                </c:pt>
                <c:pt idx="12">
                  <c:v>930.81366646054846</c:v>
                </c:pt>
                <c:pt idx="13">
                  <c:v>924.48388384921952</c:v>
                </c:pt>
                <c:pt idx="14">
                  <c:v>894.50340679264752</c:v>
                </c:pt>
                <c:pt idx="15">
                  <c:v>930.10773386226913</c:v>
                </c:pt>
                <c:pt idx="16">
                  <c:v>918.22830989316458</c:v>
                </c:pt>
                <c:pt idx="17">
                  <c:v>891.67069311277339</c:v>
                </c:pt>
                <c:pt idx="18">
                  <c:v>957.30748468520335</c:v>
                </c:pt>
              </c:numCache>
            </c:numRef>
          </c:val>
        </c:ser>
        <c:marker val="1"/>
        <c:axId val="41403904"/>
        <c:axId val="41405440"/>
      </c:lineChart>
      <c:catAx>
        <c:axId val="41403904"/>
        <c:scaling>
          <c:orientation val="minMax"/>
        </c:scaling>
        <c:axPos val="b"/>
        <c:numFmt formatCode="General" sourceLinked="1"/>
        <c:tickLblPos val="nextTo"/>
        <c:crossAx val="41405440"/>
        <c:crosses val="autoZero"/>
        <c:auto val="1"/>
        <c:lblAlgn val="ctr"/>
        <c:lblOffset val="100"/>
      </c:catAx>
      <c:valAx>
        <c:axId val="41405440"/>
        <c:scaling>
          <c:orientation val="minMax"/>
        </c:scaling>
        <c:axPos val="l"/>
        <c:majorGridlines/>
        <c:numFmt formatCode="General" sourceLinked="1"/>
        <c:tickLblPos val="nextTo"/>
        <c:crossAx val="4140390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Forecast TFP</c:v>
          </c:tx>
          <c:cat>
            <c:numRef>
              <c:f>'Forecast TFP'!$A$21:$A$31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TFP'!$B$21:$B$31</c:f>
              <c:numCache>
                <c:formatCode>General</c:formatCode>
                <c:ptCount val="11"/>
                <c:pt idx="0">
                  <c:v>944.51486017989805</c:v>
                </c:pt>
                <c:pt idx="1">
                  <c:v>948.73384457485236</c:v>
                </c:pt>
                <c:pt idx="2">
                  <c:v>966.24760941832938</c:v>
                </c:pt>
                <c:pt idx="3">
                  <c:v>983.86895614443574</c:v>
                </c:pt>
                <c:pt idx="4">
                  <c:v>982.59125864761154</c:v>
                </c:pt>
                <c:pt idx="5">
                  <c:v>998.57767834452898</c:v>
                </c:pt>
                <c:pt idx="6">
                  <c:v>1010.8132644565449</c:v>
                </c:pt>
                <c:pt idx="7">
                  <c:v>1019.5717630852444</c:v>
                </c:pt>
                <c:pt idx="8">
                  <c:v>1028.9728700428386</c:v>
                </c:pt>
                <c:pt idx="9">
                  <c:v>1042.2325591747103</c:v>
                </c:pt>
                <c:pt idx="10">
                  <c:v>1051.6744371947652</c:v>
                </c:pt>
              </c:numCache>
            </c:numRef>
          </c:val>
        </c:ser>
        <c:marker val="1"/>
        <c:axId val="41429632"/>
        <c:axId val="41451904"/>
      </c:lineChart>
      <c:catAx>
        <c:axId val="41429632"/>
        <c:scaling>
          <c:orientation val="minMax"/>
        </c:scaling>
        <c:axPos val="b"/>
        <c:numFmt formatCode="General" sourceLinked="1"/>
        <c:tickLblPos val="nextTo"/>
        <c:crossAx val="41451904"/>
        <c:crosses val="autoZero"/>
        <c:auto val="1"/>
        <c:lblAlgn val="ctr"/>
        <c:lblOffset val="100"/>
      </c:catAx>
      <c:valAx>
        <c:axId val="41451904"/>
        <c:scaling>
          <c:orientation val="minMax"/>
        </c:scaling>
        <c:axPos val="l"/>
        <c:majorGridlines/>
        <c:numFmt formatCode="General" sourceLinked="1"/>
        <c:tickLblPos val="nextTo"/>
        <c:crossAx val="4142963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Capital</c:v>
          </c:tx>
          <c:cat>
            <c:numRef>
              <c:f>'Historical Data'!$A$2:$A$30</c:f>
              <c:numCache>
                <c:formatCode>General</c:formatCode>
                <c:ptCount val="2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</c:numCache>
            </c:numRef>
          </c:cat>
          <c:val>
            <c:numRef>
              <c:f>'Historical Data'!$F$2:$F$30</c:f>
              <c:numCache>
                <c:formatCode>General</c:formatCode>
                <c:ptCount val="29"/>
                <c:pt idx="0">
                  <c:v>5589593720</c:v>
                </c:pt>
                <c:pt idx="1">
                  <c:v>3691886102</c:v>
                </c:pt>
                <c:pt idx="2">
                  <c:v>3008294385</c:v>
                </c:pt>
                <c:pt idx="3">
                  <c:v>3279046971</c:v>
                </c:pt>
                <c:pt idx="4">
                  <c:v>3931915252</c:v>
                </c:pt>
                <c:pt idx="5">
                  <c:v>4026985331</c:v>
                </c:pt>
                <c:pt idx="6">
                  <c:v>4901343185</c:v>
                </c:pt>
                <c:pt idx="7">
                  <c:v>5595015424</c:v>
                </c:pt>
                <c:pt idx="8">
                  <c:v>7273439934</c:v>
                </c:pt>
                <c:pt idx="9">
                  <c:v>7456502470</c:v>
                </c:pt>
                <c:pt idx="10">
                  <c:v>7443240260</c:v>
                </c:pt>
                <c:pt idx="11">
                  <c:v>9231536338</c:v>
                </c:pt>
                <c:pt idx="12">
                  <c:v>10889111739</c:v>
                </c:pt>
                <c:pt idx="13">
                  <c:v>11562718882</c:v>
                </c:pt>
                <c:pt idx="14">
                  <c:v>14279934078</c:v>
                </c:pt>
                <c:pt idx="15">
                  <c:v>15553517895</c:v>
                </c:pt>
                <c:pt idx="16">
                  <c:v>17194007314</c:v>
                </c:pt>
                <c:pt idx="17">
                  <c:v>17516372055</c:v>
                </c:pt>
                <c:pt idx="18">
                  <c:v>14321909397</c:v>
                </c:pt>
                <c:pt idx="19">
                  <c:v>15590131420</c:v>
                </c:pt>
                <c:pt idx="20">
                  <c:v>16264487301</c:v>
                </c:pt>
                <c:pt idx="21">
                  <c:v>16515574666</c:v>
                </c:pt>
                <c:pt idx="22">
                  <c:v>17455452690</c:v>
                </c:pt>
                <c:pt idx="23">
                  <c:v>19202473167</c:v>
                </c:pt>
                <c:pt idx="24">
                  <c:v>23785211647</c:v>
                </c:pt>
                <c:pt idx="25">
                  <c:v>24343292720</c:v>
                </c:pt>
                <c:pt idx="26">
                  <c:v>27266293987</c:v>
                </c:pt>
                <c:pt idx="27">
                  <c:v>32576522414</c:v>
                </c:pt>
                <c:pt idx="28">
                  <c:v>27210432088</c:v>
                </c:pt>
              </c:numCache>
            </c:numRef>
          </c:val>
        </c:ser>
        <c:marker val="1"/>
        <c:axId val="100553472"/>
        <c:axId val="100555008"/>
      </c:lineChart>
      <c:catAx>
        <c:axId val="100553472"/>
        <c:scaling>
          <c:orientation val="minMax"/>
        </c:scaling>
        <c:axPos val="b"/>
        <c:numFmt formatCode="General" sourceLinked="1"/>
        <c:tickLblPos val="nextTo"/>
        <c:crossAx val="100555008"/>
        <c:crosses val="autoZero"/>
        <c:auto val="1"/>
        <c:lblAlgn val="ctr"/>
        <c:lblOffset val="100"/>
      </c:catAx>
      <c:valAx>
        <c:axId val="100555008"/>
        <c:scaling>
          <c:orientation val="minMax"/>
        </c:scaling>
        <c:axPos val="l"/>
        <c:majorGridlines/>
        <c:numFmt formatCode="General" sourceLinked="1"/>
        <c:tickLblPos val="nextTo"/>
        <c:crossAx val="10055347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>
        <c:manualLayout>
          <c:layoutTarget val="inner"/>
          <c:xMode val="edge"/>
          <c:yMode val="edge"/>
          <c:x val="0.15757686539182611"/>
          <c:y val="0.12091252602045438"/>
          <c:w val="0.66392599362579763"/>
          <c:h val="0.77691555796904732"/>
        </c:manualLayout>
      </c:layout>
      <c:lineChart>
        <c:grouping val="standard"/>
        <c:ser>
          <c:idx val="0"/>
          <c:order val="0"/>
          <c:tx>
            <c:v>Forecast Capital</c:v>
          </c:tx>
          <c:cat>
            <c:numRef>
              <c:f>'Forecast GDP'!$A$2:$A$12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'Forecast GDP'!$G$2:$G$12</c:f>
              <c:numCache>
                <c:formatCode>General</c:formatCode>
                <c:ptCount val="11"/>
                <c:pt idx="0">
                  <c:v>28163649455.122486</c:v>
                </c:pt>
                <c:pt idx="1">
                  <c:v>28665067498.847137</c:v>
                </c:pt>
                <c:pt idx="2">
                  <c:v>29254179045.187084</c:v>
                </c:pt>
                <c:pt idx="3">
                  <c:v>29965879557.298672</c:v>
                </c:pt>
                <c:pt idx="4">
                  <c:v>30561171665.965107</c:v>
                </c:pt>
                <c:pt idx="5">
                  <c:v>31505176479.939323</c:v>
                </c:pt>
                <c:pt idx="6">
                  <c:v>32616160931.366146</c:v>
                </c:pt>
                <c:pt idx="7">
                  <c:v>34005552758.695374</c:v>
                </c:pt>
                <c:pt idx="8">
                  <c:v>35449599163.004059</c:v>
                </c:pt>
                <c:pt idx="9">
                  <c:v>36177224316.615715</c:v>
                </c:pt>
                <c:pt idx="10">
                  <c:v>36830516162.905365</c:v>
                </c:pt>
              </c:numCache>
            </c:numRef>
          </c:val>
        </c:ser>
        <c:marker val="1"/>
        <c:axId val="100579200"/>
        <c:axId val="100580736"/>
      </c:lineChart>
      <c:catAx>
        <c:axId val="100579200"/>
        <c:scaling>
          <c:orientation val="minMax"/>
        </c:scaling>
        <c:axPos val="b"/>
        <c:numFmt formatCode="General" sourceLinked="1"/>
        <c:tickLblPos val="nextTo"/>
        <c:crossAx val="100580736"/>
        <c:crosses val="autoZero"/>
        <c:auto val="1"/>
        <c:lblAlgn val="ctr"/>
        <c:lblOffset val="100"/>
      </c:catAx>
      <c:valAx>
        <c:axId val="100580736"/>
        <c:scaling>
          <c:orientation val="minMax"/>
        </c:scaling>
        <c:axPos val="l"/>
        <c:majorGridlines/>
        <c:numFmt formatCode="General" sourceLinked="1"/>
        <c:tickLblPos val="nextTo"/>
        <c:crossAx val="10057920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93353-FB4A-4A0E-9FC0-568DD54DBA33}" type="datetimeFigureOut">
              <a:rPr lang="en-US" smtClean="0"/>
              <a:t>4/9/2011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CD463-F0B7-4180-9994-2D482F1BBF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686F4-35A4-446F-AAEF-F26C36706CFE}" type="datetimeFigureOut">
              <a:rPr lang="en-US" smtClean="0"/>
              <a:pPr/>
              <a:t>4/9/2011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7F627-6C11-407F-B775-21BA369792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hronic_inflation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en.wikipedia.org/wiki/Augusto_Pinochet" TargetMode="External"/><Relationship Id="rId5" Type="http://schemas.openxmlformats.org/officeDocument/2006/relationships/hyperlink" Target="http://en.wikipedia.org/wiki/Depression_(economics)" TargetMode="External"/><Relationship Id="rId4" Type="http://schemas.openxmlformats.org/officeDocument/2006/relationships/hyperlink" Target="http://en.wikipedia.org/wiki/Foreign_reserves" TargetMode="Externa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parency.org/policy_research/surveys_indices/cpi/2010/results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en.wikipedia.org/wiki/Miracle_of_Chile" TargetMode="Externa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7F627-6C11-407F-B775-21BA369792D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83E1E-12D6-491D-A7BE-14C054529BB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7F627-6C11-407F-B775-21BA369792D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B3EE8-8CE2-4360-8D13-0A5E5FCAEF15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Leads Latin America in human development, competitiveness, income per capita, globalization, economic freedom, and low perception of corruption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7F627-6C11-407F-B775-21BA369792D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Claims more (57) bilateral or regional trade agreement than any other country European Union, </a:t>
            </a:r>
            <a:r>
              <a:rPr lang="en-US" sz="1200" dirty="0" err="1" smtClean="0"/>
              <a:t>Mercosur</a:t>
            </a:r>
            <a:r>
              <a:rPr lang="en-US" sz="1200" dirty="0" smtClean="0"/>
              <a:t>, China, India, South Korea, and Mexico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7F627-6C11-407F-B775-21BA369792D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7F627-6C11-407F-B775-21BA369792D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‘</a:t>
            </a:r>
            <a:r>
              <a:rPr lang="en-US" dirty="0" err="1" smtClean="0"/>
              <a:t>resideded</a:t>
            </a:r>
            <a:r>
              <a:rPr lang="en-US" dirty="0" smtClean="0"/>
              <a:t>: 73 – 90</a:t>
            </a:r>
          </a:p>
          <a:p>
            <a:endParaRPr lang="en-US" dirty="0" smtClean="0"/>
          </a:p>
          <a:p>
            <a:r>
              <a:rPr lang="en-US" dirty="0" smtClean="0"/>
              <a:t>In 1973, Chile had experienced </a:t>
            </a:r>
            <a:r>
              <a:rPr lang="en-US" dirty="0" smtClean="0">
                <a:hlinkClick r:id="rId3"/>
              </a:rPr>
              <a:t>chronic inflation</a:t>
            </a:r>
            <a:r>
              <a:rPr lang="en-US" dirty="0" smtClean="0"/>
              <a:t> that was rising into hundreds of percent, the country had no </a:t>
            </a:r>
            <a:r>
              <a:rPr lang="en-US" dirty="0" smtClean="0">
                <a:hlinkClick r:id="rId4" tooltip="Foreign reserves"/>
              </a:rPr>
              <a:t>foreign reserves</a:t>
            </a:r>
            <a:r>
              <a:rPr lang="en-US" dirty="0" smtClean="0"/>
              <a:t>, and </a:t>
            </a:r>
            <a:r>
              <a:rPr lang="en-US" dirty="0" smtClean="0">
                <a:hlinkClick r:id="rId5" tooltip="Depression (economics)"/>
              </a:rPr>
              <a:t>GDP was falling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Micracle</a:t>
            </a:r>
            <a:r>
              <a:rPr lang="en-US" dirty="0" smtClean="0"/>
              <a:t> of Chile – 80’s through ‘00’s</a:t>
            </a:r>
          </a:p>
          <a:p>
            <a:endParaRPr lang="en-US" dirty="0" smtClean="0"/>
          </a:p>
          <a:p>
            <a:r>
              <a:rPr lang="en-US" dirty="0" smtClean="0"/>
              <a:t>Copper Mines, other state-run industries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6"/>
              </a:rPr>
              <a:t>http://en.wikipedia.org/wiki/Augusto_Pinochet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7F627-6C11-407F-B775-21BA369792D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Corruption: 2010 Index, #21 (US: 22)</a:t>
            </a:r>
          </a:p>
          <a:p>
            <a:r>
              <a:rPr lang="en-US" dirty="0" err="1" smtClean="0"/>
              <a:t>EoDB</a:t>
            </a:r>
            <a:r>
              <a:rPr lang="en-US" dirty="0" smtClean="0"/>
              <a:t>: 43 in 2010;  4</a:t>
            </a:r>
            <a:r>
              <a:rPr lang="en-US" baseline="30000" dirty="0" smtClean="0"/>
              <a:t>th</a:t>
            </a:r>
            <a:r>
              <a:rPr lang="en-US" dirty="0" smtClean="0"/>
              <a:t> in Latin America</a:t>
            </a:r>
          </a:p>
          <a:p>
            <a:endParaRPr lang="en-US" dirty="0" smtClean="0"/>
          </a:p>
          <a:p>
            <a:r>
              <a:rPr lang="en-US" dirty="0" smtClean="0"/>
              <a:t>Reduction in infant mortality rate 82% from ‘70 to ‘92</a:t>
            </a:r>
          </a:p>
          <a:p>
            <a:pPr lvl="1"/>
            <a:r>
              <a:rPr lang="en-US" dirty="0" smtClean="0"/>
              <a:t>Increasing life expectancy rate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3"/>
              </a:rPr>
              <a:t>http://www.transparency.org/policy_research/surveys_indices/cpi/2010/results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http://en.wikipedia.org/wiki/Miracle_of_Chile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7F627-6C11-407F-B775-21BA369792D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K=K+I-D</a:t>
            </a:r>
          </a:p>
          <a:p>
            <a:r>
              <a:rPr lang="en-US" dirty="0" smtClean="0"/>
              <a:t>I=S</a:t>
            </a:r>
          </a:p>
          <a:p>
            <a:r>
              <a:rPr lang="en-US" dirty="0" smtClean="0"/>
              <a:t>S=</a:t>
            </a:r>
            <a:r>
              <a:rPr lang="en-US" dirty="0" err="1" smtClean="0"/>
              <a:t>bY</a:t>
            </a:r>
            <a:endParaRPr lang="en-US" dirty="0" smtClean="0"/>
          </a:p>
          <a:p>
            <a:r>
              <a:rPr lang="en-US" dirty="0" smtClean="0"/>
              <a:t>Y=</a:t>
            </a:r>
            <a:r>
              <a:rPr lang="en-US" dirty="0" err="1" smtClean="0"/>
              <a:t>AK^aL</a:t>
            </a:r>
            <a:r>
              <a:rPr lang="en-US" dirty="0" smtClean="0"/>
              <a:t>^(1-a)</a:t>
            </a:r>
          </a:p>
          <a:p>
            <a:endParaRPr lang="en-US" dirty="0" smtClean="0"/>
          </a:p>
          <a:p>
            <a:r>
              <a:rPr lang="en-US" dirty="0" smtClean="0"/>
              <a:t>Privatizing Pension -&gt; Higher Domestic Savings, Incr. I</a:t>
            </a:r>
          </a:p>
          <a:p>
            <a:r>
              <a:rPr lang="en-US" dirty="0" err="1" smtClean="0"/>
              <a:t>Incr</a:t>
            </a:r>
            <a:r>
              <a:rPr lang="en-US" dirty="0" smtClean="0"/>
              <a:t> in L: life exp, health; </a:t>
            </a:r>
          </a:p>
          <a:p>
            <a:r>
              <a:rPr lang="en-US" dirty="0" smtClean="0"/>
              <a:t>All others </a:t>
            </a:r>
            <a:r>
              <a:rPr lang="en-US" dirty="0" err="1" smtClean="0"/>
              <a:t>incr</a:t>
            </a:r>
            <a:r>
              <a:rPr lang="en-US" dirty="0" smtClean="0"/>
              <a:t> A -&gt; </a:t>
            </a:r>
            <a:r>
              <a:rPr lang="en-US" dirty="0" err="1" smtClean="0"/>
              <a:t>Incr</a:t>
            </a:r>
            <a:r>
              <a:rPr lang="en-US" dirty="0" smtClean="0"/>
              <a:t> 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7F627-6C11-407F-B775-21BA369792D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83E1E-12D6-491D-A7BE-14C054529BB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D230C-F52D-42CD-A99F-1779E865F12F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8D62E-0101-4ABE-AAC6-2844B2BA6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88424-5BEF-4BC7-B37E-0A26918ABBB1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EB33E-86A2-465F-8D8E-9C9814E4E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8152D-767C-415B-9C57-96E383981CBC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0D8AD-9973-4EBF-9316-4ABE8D506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7B45B-AF94-4F66-A06C-F041A50D84A3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4423C-5718-43E1-97ED-EE8736E47D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9E193-36C4-429D-B2C0-EFF9EBC37C73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838A7-8AF4-41BC-B8AC-87B9F048B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85EF7-AD74-4BE1-91DD-3D8608158411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379EF-C63D-4AB9-AA8D-C88821D6D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327CC-495E-4D95-A9BE-0ED2BCA44343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93EDA-5677-4A96-A62E-D464EB481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0E1CF-1E70-4AAE-ADE1-56CFA72D286B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72759-A4A9-4131-8EC0-199763D9F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F14D5-8562-426C-8872-93B0E9CC1826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31CB5-8A76-4D43-AC23-FA5511C7B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26525-9DF5-4667-A65B-5FF2304FF5B9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53E58-91A7-43C2-A35E-25318F1AF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96A4E-0533-4372-9487-D11ED465AB84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80BD2-7EA6-4FAB-B93F-0B8BF061F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  <a:cs typeface="+mn-cs"/>
            </a:endParaRPr>
          </a:p>
        </p:txBody>
      </p:sp>
      <p:sp>
        <p:nvSpPr>
          <p:cNvPr id="6" name="Flowchart: Process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5DDCE-E0B0-4BBE-8C57-2F5155E2BF15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11E9D-F91C-45F5-A34B-1A3C434907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D02391D-3BCB-40AC-A9EC-C78F25C867E1}" type="datetimeFigureOut">
              <a:rPr lang="en-US"/>
              <a:pPr>
                <a:defRPr/>
              </a:pPr>
              <a:t>4/9/2011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5C53FCA-5A71-4A3D-A317-C002F26EE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3" r:id="rId2"/>
    <p:sldLayoutId id="2147483686" r:id="rId3"/>
    <p:sldLayoutId id="2147483682" r:id="rId4"/>
    <p:sldLayoutId id="2147483687" r:id="rId5"/>
    <p:sldLayoutId id="2147483681" r:id="rId6"/>
    <p:sldLayoutId id="2147483688" r:id="rId7"/>
    <p:sldLayoutId id="2147483689" r:id="rId8"/>
    <p:sldLayoutId id="2147483690" r:id="rId9"/>
    <p:sldLayoutId id="2147483680" r:id="rId10"/>
    <p:sldLayoutId id="2147483679" r:id="rId11"/>
    <p:sldLayoutId id="2147483684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ＭＳ Ｐゴシック" pitchFamily="127" charset="-128"/>
          <a:cs typeface="ＭＳ Ｐゴシック" pitchFamily="127" charset="-128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pitchFamily="127" charset="-128"/>
          <a:cs typeface="ＭＳ Ｐゴシック" pitchFamily="127" charset="-128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pitchFamily="127" charset="-128"/>
          <a:cs typeface="ＭＳ Ｐゴシック" pitchFamily="127" charset="-128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pitchFamily="127" charset="-128"/>
          <a:cs typeface="ＭＳ Ｐゴシック" pitchFamily="127" charset="-128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pitchFamily="127" charset="-128"/>
          <a:cs typeface="ＭＳ Ｐゴシック" pitchFamily="12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pitchFamily="127" charset="-128"/>
          <a:cs typeface="ＭＳ Ｐゴシック" pitchFamily="12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pitchFamily="127" charset="-128"/>
          <a:cs typeface="ＭＳ Ｐゴシック" pitchFamily="12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pitchFamily="127" charset="-128"/>
          <a:cs typeface="ＭＳ Ｐゴシック" pitchFamily="12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pitchFamily="127" charset="-128"/>
          <a:cs typeface="ＭＳ Ｐゴシック" pitchFamily="127" charset="-128"/>
        </a:defRPr>
      </a:lvl9pPr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27" charset="2"/>
        <a:buChar char=""/>
        <a:defRPr sz="3200" kern="1200">
          <a:solidFill>
            <a:schemeClr val="tx1"/>
          </a:solidFill>
          <a:latin typeface="+mn-lt"/>
          <a:ea typeface="ＭＳ Ｐゴシック" pitchFamily="127" charset="-128"/>
          <a:cs typeface="ＭＳ Ｐゴシック" pitchFamily="127" charset="-128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127" charset="0"/>
        <a:buChar char="◦"/>
        <a:defRPr sz="2800" kern="1200">
          <a:solidFill>
            <a:schemeClr val="tx1"/>
          </a:solidFill>
          <a:latin typeface="+mn-lt"/>
          <a:ea typeface="ＭＳ Ｐゴシック" pitchFamily="127" charset="-128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27" charset="2"/>
        <a:buChar char=""/>
        <a:defRPr sz="2400" kern="1200">
          <a:solidFill>
            <a:schemeClr val="tx1"/>
          </a:solidFill>
          <a:latin typeface="+mn-lt"/>
          <a:ea typeface="ＭＳ Ｐゴシック" pitchFamily="127" charset="-128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27" charset="2"/>
        <a:buChar char=""/>
        <a:defRPr sz="2000" kern="1200">
          <a:solidFill>
            <a:schemeClr val="tx1"/>
          </a:solidFill>
          <a:latin typeface="+mn-lt"/>
          <a:ea typeface="ＭＳ Ｐゴシック" pitchFamily="127" charset="-128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27" charset="2"/>
        <a:buChar char=""/>
        <a:defRPr sz="2000" kern="1200">
          <a:solidFill>
            <a:schemeClr val="tx1"/>
          </a:solidFill>
          <a:latin typeface="+mn-lt"/>
          <a:ea typeface="ＭＳ Ｐゴシック" pitchFamily="127" charset="-128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databank.worldbank.or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databank.worldbank.or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Chile</a:t>
            </a:r>
            <a:endParaRPr lang="en-US" dirty="0">
              <a:solidFill>
                <a:schemeClr val="tx2">
                  <a:satMod val="130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6" name="Picture 5" descr="ci_large_locato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978867"/>
            <a:ext cx="4190231" cy="53379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87624" y="4149080"/>
            <a:ext cx="33123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Richard </a:t>
            </a:r>
            <a:r>
              <a:rPr lang="en-US" dirty="0" err="1" smtClean="0"/>
              <a:t>Luong</a:t>
            </a:r>
            <a:endParaRPr lang="en-US" dirty="0" smtClean="0"/>
          </a:p>
          <a:p>
            <a:r>
              <a:rPr lang="en-US" dirty="0" err="1" smtClean="0"/>
              <a:t>Sureshmi</a:t>
            </a:r>
            <a:r>
              <a:rPr lang="en-US" dirty="0" smtClean="0"/>
              <a:t> </a:t>
            </a:r>
            <a:r>
              <a:rPr lang="en-US" dirty="0" err="1" smtClean="0"/>
              <a:t>Wijewardena</a:t>
            </a:r>
            <a:endParaRPr lang="en-US" dirty="0" smtClean="0"/>
          </a:p>
          <a:p>
            <a:r>
              <a:rPr lang="en-US" dirty="0" err="1" smtClean="0"/>
              <a:t>Asmita</a:t>
            </a:r>
            <a:r>
              <a:rPr lang="en-US" dirty="0" smtClean="0"/>
              <a:t> </a:t>
            </a:r>
            <a:r>
              <a:rPr lang="en-US" dirty="0" err="1" smtClean="0"/>
              <a:t>Sangepag</a:t>
            </a:r>
            <a:endParaRPr lang="en-US" dirty="0" smtClean="0"/>
          </a:p>
          <a:p>
            <a:r>
              <a:rPr lang="en-US" dirty="0" err="1" smtClean="0"/>
              <a:t>Garni</a:t>
            </a:r>
            <a:r>
              <a:rPr lang="en-US" dirty="0" smtClean="0"/>
              <a:t> </a:t>
            </a:r>
            <a:r>
              <a:rPr lang="en-US" dirty="0" err="1" smtClean="0"/>
              <a:t>Gharekhanian</a:t>
            </a:r>
            <a:endParaRPr lang="en-US" dirty="0" smtClean="0"/>
          </a:p>
          <a:p>
            <a:r>
              <a:rPr lang="en-US" dirty="0" err="1" smtClean="0"/>
              <a:t>Pavan</a:t>
            </a:r>
            <a:r>
              <a:rPr lang="en-US" dirty="0" smtClean="0"/>
              <a:t> </a:t>
            </a:r>
            <a:r>
              <a:rPr lang="en-US" dirty="0" err="1" smtClean="0"/>
              <a:t>Bedadala</a:t>
            </a:r>
            <a:endParaRPr lang="en-US" dirty="0"/>
          </a:p>
        </p:txBody>
      </p:sp>
      <p:pic>
        <p:nvPicPr>
          <p:cNvPr id="4" name="Picture 3" descr="chile-flag-cia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4168" y="764704"/>
            <a:ext cx="2150702" cy="1440160"/>
          </a:xfrm>
          <a:prstGeom prst="rect">
            <a:avLst/>
          </a:prstGeom>
          <a:blipFill>
            <a:blip r:embed="rId5" cstate="print">
              <a:lum/>
            </a:blip>
            <a:tile tx="0" ty="0" sx="100000" sy="100000" flip="none" algn="tl"/>
          </a:blipFill>
          <a:effectLst>
            <a:outerShdw blurRad="50800" dist="50800" dir="5400000" algn="ctr" rotWithShape="0">
              <a:srgbClr val="000000">
                <a:alpha val="62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mtClean="0">
                <a:ea typeface="+mn-ea"/>
                <a:cs typeface="+mn-cs"/>
              </a:rPr>
              <a:t>Supply Side </a:t>
            </a:r>
            <a:r>
              <a:rPr lang="en-US" dirty="0" smtClean="0">
                <a:ea typeface="+mn-ea"/>
                <a:cs typeface="+mn-cs"/>
              </a:rPr>
              <a:t>Growth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4096" y="457201"/>
            <a:ext cx="7772400" cy="811560"/>
          </a:xfrm>
        </p:spPr>
        <p:txBody>
          <a:bodyPr>
            <a:normAutofit/>
          </a:bodyPr>
          <a:lstStyle/>
          <a:p>
            <a:r>
              <a:rPr lang="en-US" sz="4300" dirty="0" smtClean="0">
                <a:solidFill>
                  <a:srgbClr val="663300"/>
                </a:solidFill>
                <a:latin typeface="Gill Sans MT" pitchFamily="34" charset="0"/>
              </a:rPr>
              <a:t>Issues Regarding Growth</a:t>
            </a:r>
            <a:endParaRPr lang="en-US" sz="4300" dirty="0">
              <a:solidFill>
                <a:srgbClr val="663300"/>
              </a:solidFill>
              <a:latin typeface="Gill Sans MT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6400800" cy="4419600"/>
          </a:xfrm>
        </p:spPr>
        <p:txBody>
          <a:bodyPr>
            <a:noAutofit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Excessive dependence on copper exports. This leads to economic growth being dependent on world copper prices.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As Chile is a relatively small country, its growth is dependent on external conditions. For instance, </a:t>
            </a:r>
            <a:r>
              <a:rPr lang="en-US" sz="2400" dirty="0">
                <a:solidFill>
                  <a:schemeClr val="tx1"/>
                </a:solidFill>
                <a:latin typeface="Gill Sans MT" pitchFamily="34" charset="0"/>
              </a:rPr>
              <a:t>g</a:t>
            </a: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rowth slowed significantly due to the Asian financial crisis of 1997, from  7.3pc (1984-1997 average) to 3pc.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Highly dependent on petroleum imports, making  it vulnerable to oil price spikes.</a:t>
            </a:r>
          </a:p>
        </p:txBody>
      </p:sp>
    </p:spTree>
    <p:extLst>
      <p:ext uri="{BB962C8B-B14F-4D97-AF65-F5344CB8AC3E}">
        <p14:creationId xmlns:p14="http://schemas.microsoft.com/office/powerpoint/2010/main" xmlns="" val="27903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smtClean="0">
                <a:solidFill>
                  <a:srgbClr val="663300"/>
                </a:solidFill>
                <a:latin typeface="Gill Sans MT" pitchFamily="34" charset="0"/>
              </a:rPr>
              <a:t>Room for Improvement</a:t>
            </a:r>
            <a:endParaRPr lang="en-US" sz="4300" dirty="0">
              <a:solidFill>
                <a:srgbClr val="663300"/>
              </a:solidFill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Increase provision of infrastructure</a:t>
            </a:r>
          </a:p>
          <a:p>
            <a:r>
              <a:rPr lang="en-US" dirty="0" smtClean="0">
                <a:latin typeface="Gill Sans MT" pitchFamily="34" charset="0"/>
              </a:rPr>
              <a:t>Improve educational quality</a:t>
            </a:r>
          </a:p>
          <a:p>
            <a:r>
              <a:rPr lang="en-US" dirty="0" smtClean="0">
                <a:latin typeface="Gill Sans MT" pitchFamily="34" charset="0"/>
              </a:rPr>
              <a:t>Further diversify the economy and export sector in particular</a:t>
            </a:r>
            <a:endParaRPr lang="en-US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259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Forecasting GDP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b="1" dirty="0" smtClean="0"/>
              <a:t>Mathematical model and </a:t>
            </a:r>
            <a:r>
              <a:rPr lang="en-US" sz="1600" b="1" i="1" dirty="0" smtClean="0"/>
              <a:t>Cobb-Douglas</a:t>
            </a:r>
            <a:r>
              <a:rPr lang="en-US" sz="1600" b="1" dirty="0" smtClean="0"/>
              <a:t> </a:t>
            </a:r>
            <a:r>
              <a:rPr lang="en-US" sz="1600" b="1" i="1" dirty="0" smtClean="0"/>
              <a:t>Production function used.</a:t>
            </a:r>
          </a:p>
          <a:p>
            <a:pPr>
              <a:buNone/>
            </a:pPr>
            <a:r>
              <a:rPr lang="en-US" sz="1600" b="1" i="1" dirty="0" smtClean="0"/>
              <a:t>              </a:t>
            </a:r>
            <a:r>
              <a:rPr lang="en-US" sz="1600" b="1" dirty="0" smtClean="0"/>
              <a:t>Y(t)=A .K</a:t>
            </a:r>
            <a:r>
              <a:rPr lang="en-US" sz="1600" b="1" baseline="30000" dirty="0" smtClean="0"/>
              <a:t>0.3</a:t>
            </a:r>
            <a:r>
              <a:rPr lang="en-US" sz="1600" b="1" dirty="0" smtClean="0"/>
              <a:t>  . L</a:t>
            </a:r>
            <a:r>
              <a:rPr lang="en-US" sz="1600" b="1" baseline="30000" dirty="0" smtClean="0"/>
              <a:t>0.6</a:t>
            </a:r>
            <a:endParaRPr lang="en-US" sz="1600" b="1" dirty="0" smtClean="0"/>
          </a:p>
          <a:p>
            <a:r>
              <a:rPr lang="en-US" sz="1600" b="1" dirty="0" smtClean="0"/>
              <a:t>Collect historical data (* Source: </a:t>
            </a:r>
            <a:r>
              <a:rPr lang="en-US" sz="1600" b="1" dirty="0" smtClean="0">
                <a:hlinkClick r:id="rId2" action="ppaction://hlinkfile"/>
              </a:rPr>
              <a:t>databank.worldbank.org</a:t>
            </a:r>
            <a:r>
              <a:rPr lang="en-US" sz="1600" b="1" dirty="0" smtClean="0"/>
              <a:t>)  1981-2010</a:t>
            </a:r>
          </a:p>
          <a:p>
            <a:pPr>
              <a:buNone/>
            </a:pPr>
            <a:r>
              <a:rPr lang="en-US" sz="1600" b="1" dirty="0" smtClean="0"/>
              <a:t>            -    Population</a:t>
            </a:r>
          </a:p>
          <a:p>
            <a:pPr lvl="1"/>
            <a:r>
              <a:rPr lang="en-US" sz="1600" b="1" dirty="0" smtClean="0"/>
              <a:t>Capital</a:t>
            </a:r>
          </a:p>
          <a:p>
            <a:pPr lvl="1"/>
            <a:r>
              <a:rPr lang="en-US" sz="1600" b="1" dirty="0" smtClean="0"/>
              <a:t>Labor Participation Rate</a:t>
            </a:r>
          </a:p>
          <a:p>
            <a:pPr lvl="1"/>
            <a:r>
              <a:rPr lang="en-US" sz="1600" b="1" dirty="0" smtClean="0"/>
              <a:t>Unemployment Rate</a:t>
            </a:r>
          </a:p>
          <a:p>
            <a:pPr lvl="1"/>
            <a:r>
              <a:rPr lang="en-US" sz="1600" b="1" dirty="0" smtClean="0"/>
              <a:t>GDP</a:t>
            </a:r>
          </a:p>
          <a:p>
            <a:r>
              <a:rPr lang="en-US" sz="1600" b="1" dirty="0" smtClean="0"/>
              <a:t>Estimate population, labor, TFP and Investment rate for years 2011-2020</a:t>
            </a:r>
          </a:p>
          <a:p>
            <a:r>
              <a:rPr lang="en-US" sz="1600" b="1" dirty="0" smtClean="0"/>
              <a:t>Using all these factors calculate GDP for years 2011-2020 with the production function</a:t>
            </a:r>
          </a:p>
          <a:p>
            <a:pPr>
              <a:buNone/>
            </a:pP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 Assumptions made:</a:t>
            </a:r>
          </a:p>
          <a:p>
            <a:pPr>
              <a:buNone/>
            </a:pPr>
            <a:r>
              <a:rPr lang="en-US" sz="1600" b="1" dirty="0" smtClean="0"/>
              <a:t>        1)  d=2.5%, d=rate of depreciation &amp; a=0.33</a:t>
            </a:r>
          </a:p>
          <a:p>
            <a:pPr>
              <a:buNone/>
            </a:pPr>
            <a:r>
              <a:rPr lang="en-US" sz="1600" b="1" dirty="0" smtClean="0"/>
              <a:t>        2) no natural disasters or recession occurs in the decade 2011-2020</a:t>
            </a:r>
          </a:p>
          <a:p>
            <a:pPr>
              <a:buNone/>
            </a:pPr>
            <a:r>
              <a:rPr lang="en-US" sz="1600" b="1" dirty="0" smtClean="0"/>
              <a:t>        3) The GDP  values in terms of 2000 US dollar</a:t>
            </a:r>
          </a:p>
          <a:p>
            <a:pPr>
              <a:buNone/>
            </a:pPr>
            <a:r>
              <a:rPr lang="en-US" sz="1600" b="1" dirty="0" smtClean="0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Forecasting Labor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sz="2000" i="1" dirty="0" smtClean="0"/>
              <a:t>Population growth rate is assumed to be declining </a:t>
            </a:r>
            <a:r>
              <a:rPr lang="en-US" sz="2000" dirty="0" smtClean="0"/>
              <a:t>and future growth rate is predicted in a linear fashion</a:t>
            </a:r>
          </a:p>
          <a:p>
            <a:pPr lvl="2"/>
            <a:r>
              <a:rPr lang="en-US" sz="2000" dirty="0" smtClean="0"/>
              <a:t>With the determined population growth rate, future population for next decade is calculated.</a:t>
            </a:r>
          </a:p>
          <a:p>
            <a:pPr lvl="2"/>
            <a:r>
              <a:rPr lang="en-US" sz="2000" dirty="0" smtClean="0"/>
              <a:t>Labor Participation Rate and Unemployment Rate are assumed to be constant at an average rate. </a:t>
            </a:r>
          </a:p>
          <a:p>
            <a:pPr lvl="2"/>
            <a:r>
              <a:rPr lang="en-US" sz="2000" dirty="0" smtClean="0"/>
              <a:t>Compute Labor by applying Labor Participation Rate and Unemployment Rate on Population</a:t>
            </a:r>
          </a:p>
          <a:p>
            <a:pPr lvl="2"/>
            <a:r>
              <a:rPr lang="en-US" sz="2800" i="1" dirty="0" smtClean="0"/>
              <a:t>Labor = Population*(Labor Participation Rate/100)*(1-Unemployment rate/100)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Population Trends</a:t>
            </a:r>
            <a:endParaRPr lang="en-US" dirty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0" y="1447800"/>
          <a:ext cx="441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4724400" y="1371600"/>
          <a:ext cx="4419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Labor Trends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0" y="1981200"/>
          <a:ext cx="4876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0" y="2057400"/>
          <a:ext cx="441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16764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Historical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1600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Predicted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TFP &amp; Investment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TFP(A) is predicted using the Cobb-Douglas function:</a:t>
            </a:r>
          </a:p>
          <a:p>
            <a:pPr>
              <a:buNone/>
            </a:pPr>
            <a:r>
              <a:rPr lang="en-US" dirty="0" smtClean="0"/>
              <a:t>     a=0.33</a:t>
            </a:r>
          </a:p>
          <a:p>
            <a:r>
              <a:rPr lang="en-US" dirty="0" smtClean="0"/>
              <a:t>TFP(A) =GDP</a:t>
            </a:r>
          </a:p>
          <a:p>
            <a:pPr>
              <a:buNone/>
            </a:pPr>
            <a:r>
              <a:rPr lang="en-US" dirty="0" smtClean="0"/>
              <a:t>              K</a:t>
            </a:r>
            <a:r>
              <a:rPr lang="en-US" baseline="30000" dirty="0" smtClean="0"/>
              <a:t>0.33</a:t>
            </a:r>
            <a:r>
              <a:rPr lang="en-US" dirty="0" smtClean="0"/>
              <a:t>  * L</a:t>
            </a:r>
            <a:r>
              <a:rPr lang="en-US" baseline="30000" dirty="0" smtClean="0"/>
              <a:t>0.66</a:t>
            </a:r>
            <a:endParaRPr lang="en-US" dirty="0" smtClean="0"/>
          </a:p>
          <a:p>
            <a:r>
              <a:rPr lang="en-US" dirty="0" smtClean="0"/>
              <a:t>Investment Rate: in a perfect economy I=S</a:t>
            </a:r>
          </a:p>
          <a:p>
            <a:r>
              <a:rPr lang="en-US" dirty="0" smtClean="0"/>
              <a:t>But we compute using </a:t>
            </a:r>
          </a:p>
          <a:p>
            <a:pPr>
              <a:buNone/>
            </a:pPr>
            <a:r>
              <a:rPr lang="en-US" dirty="0" smtClean="0"/>
              <a:t>        K(t+1)=GDP(t)*S –d*K(t)</a:t>
            </a:r>
          </a:p>
          <a:p>
            <a:pPr>
              <a:buNone/>
            </a:pPr>
            <a:r>
              <a:rPr lang="en-US" dirty="0" smtClean="0"/>
              <a:t>Assuming d=2.5%</a:t>
            </a:r>
          </a:p>
          <a:p>
            <a:r>
              <a:rPr lang="en-US" dirty="0" smtClean="0"/>
              <a:t>Using excel forecast function we predict TFP and  I in a linear fashion.   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59832" y="3068960"/>
            <a:ext cx="2209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TFP Trends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381000" y="1447800"/>
          <a:ext cx="4267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648200" y="1524000"/>
          <a:ext cx="4495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Forecast Capital by applying following function,</a:t>
            </a:r>
          </a:p>
          <a:p>
            <a:pPr>
              <a:buNone/>
            </a:pPr>
            <a:r>
              <a:rPr lang="en-US" dirty="0" smtClean="0"/>
              <a:t>		K(t) = K(t-1) – </a:t>
            </a:r>
            <a:r>
              <a:rPr lang="en-US" dirty="0" err="1" smtClean="0"/>
              <a:t>dK</a:t>
            </a:r>
            <a:r>
              <a:rPr lang="en-US" dirty="0" smtClean="0"/>
              <a:t>(t-1) + </a:t>
            </a:r>
            <a:r>
              <a:rPr lang="en-US" dirty="0" err="1" smtClean="0"/>
              <a:t>sY</a:t>
            </a:r>
            <a:r>
              <a:rPr lang="en-US" dirty="0" smtClean="0"/>
              <a:t>(t-1)</a:t>
            </a:r>
          </a:p>
          <a:p>
            <a:pPr>
              <a:buNone/>
            </a:pPr>
            <a:r>
              <a:rPr lang="en-US" dirty="0" smtClean="0"/>
              <a:t>K(t-1): Capital of previous year</a:t>
            </a:r>
          </a:p>
          <a:p>
            <a:pPr>
              <a:buNone/>
            </a:pPr>
            <a:r>
              <a:rPr lang="en-US" dirty="0" smtClean="0"/>
              <a:t>d: Depreciation Rate 2.5%</a:t>
            </a:r>
          </a:p>
          <a:p>
            <a:pPr>
              <a:buNone/>
            </a:pPr>
            <a:r>
              <a:rPr lang="en-US" dirty="0" smtClean="0"/>
              <a:t>s: Investment Rate</a:t>
            </a:r>
          </a:p>
          <a:p>
            <a:pPr>
              <a:buNone/>
            </a:pPr>
            <a:r>
              <a:rPr lang="en-US" dirty="0" smtClean="0"/>
              <a:t>Y(t-1): GDP/Output of previous year</a:t>
            </a:r>
          </a:p>
          <a:p>
            <a:r>
              <a:rPr lang="en-US" dirty="0" smtClean="0"/>
              <a:t>Above values obtained from historical data.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Capital Trends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0" y="1524000"/>
          <a:ext cx="47244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0" y="1447800"/>
          <a:ext cx="4572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Chile – A Growth Star in South America</a:t>
            </a:r>
            <a:endParaRPr lang="en-US" sz="3200" dirty="0">
              <a:solidFill>
                <a:schemeClr val="tx2">
                  <a:satMod val="13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are the sources of or reasons for Chile’s strong growth performance?  </a:t>
            </a:r>
          </a:p>
          <a:p>
            <a:r>
              <a:rPr lang="en-US" sz="2800" dirty="0" smtClean="0"/>
              <a:t>What are key issues that Chile faces as it attempts to continue its record of strong growth?  </a:t>
            </a:r>
          </a:p>
          <a:p>
            <a:r>
              <a:rPr lang="en-US" sz="2800" dirty="0" smtClean="0"/>
              <a:t>How much growth will Chile achieve in the next decade?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Forecasting</a:t>
            </a:r>
            <a:r>
              <a:rPr lang="en-US" dirty="0" smtClean="0"/>
              <a:t> GDP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Estimate GDP from Labor, Capital and TFP using Cobb Douglas function,</a:t>
            </a:r>
          </a:p>
          <a:p>
            <a:pPr algn="ctr">
              <a:buNone/>
            </a:pPr>
            <a:r>
              <a:rPr lang="en-US" sz="2400" dirty="0" smtClean="0"/>
              <a:t>Y = A * K ^ 0.33 * L ^ 0.66</a:t>
            </a:r>
          </a:p>
          <a:p>
            <a:pPr>
              <a:buNone/>
            </a:pPr>
            <a:r>
              <a:rPr lang="en-US" sz="2400" dirty="0" smtClean="0"/>
              <a:t>Y: Output/GDP</a:t>
            </a:r>
          </a:p>
          <a:p>
            <a:pPr>
              <a:buNone/>
            </a:pPr>
            <a:r>
              <a:rPr lang="en-US" sz="2400" dirty="0" smtClean="0"/>
              <a:t>K: Capital</a:t>
            </a:r>
          </a:p>
          <a:p>
            <a:pPr>
              <a:buNone/>
            </a:pPr>
            <a:r>
              <a:rPr lang="en-US" sz="2400" dirty="0" smtClean="0"/>
              <a:t>L: Labor</a:t>
            </a:r>
          </a:p>
          <a:p>
            <a:pPr>
              <a:buNone/>
            </a:pPr>
            <a:r>
              <a:rPr lang="en-US" sz="2400" dirty="0" smtClean="0"/>
              <a:t>A: Solow Residual (TFP)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 GDP Trends</a:t>
            </a:r>
            <a:endParaRPr lang="en-US" sz="3600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0" y="1447800"/>
          <a:ext cx="4267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0" y="1447800"/>
          <a:ext cx="4572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Appendices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Labor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1143000" y="3200400"/>
          <a:ext cx="33528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4724400" y="3200400"/>
          <a:ext cx="33528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TFP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3352800"/>
          <a:ext cx="32004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GDP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685800" y="2895600"/>
          <a:ext cx="37338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Historical</a:t>
            </a:r>
            <a:r>
              <a:rPr lang="en-US" dirty="0" smtClean="0"/>
              <a:t> Data Finds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We see that in the past decade</a:t>
            </a:r>
          </a:p>
          <a:p>
            <a:r>
              <a:rPr lang="en-US" sz="2400" dirty="0" smtClean="0"/>
              <a:t>Population: growth rate has been decreasing</a:t>
            </a:r>
          </a:p>
          <a:p>
            <a:r>
              <a:rPr lang="en-US" sz="2400" dirty="0" smtClean="0"/>
              <a:t>Labor: growth almost constant</a:t>
            </a:r>
          </a:p>
          <a:p>
            <a:r>
              <a:rPr lang="en-US" sz="2400" dirty="0" smtClean="0"/>
              <a:t>Capital: increasing except in the recession of 2008-2009 and 1998-2000</a:t>
            </a:r>
          </a:p>
          <a:p>
            <a:r>
              <a:rPr lang="en-US" sz="2400" dirty="0" smtClean="0"/>
              <a:t>TFP: almost steady but shot up in 2008-2009</a:t>
            </a:r>
          </a:p>
          <a:p>
            <a:r>
              <a:rPr lang="en-US" sz="2400" dirty="0" smtClean="0"/>
              <a:t>GDP: steady rise with the exception of 2000 and also a surprising rise during recession of 2008-09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Forecasting</a:t>
            </a:r>
            <a:r>
              <a:rPr lang="en-US" dirty="0" smtClean="0"/>
              <a:t> GDP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b="1" dirty="0" smtClean="0"/>
              <a:t>Mathematical model used based on </a:t>
            </a:r>
            <a:r>
              <a:rPr lang="en-US" sz="1600" b="1" i="1" dirty="0" smtClean="0"/>
              <a:t>Production function 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Collect historical data (* Source: </a:t>
            </a:r>
            <a:r>
              <a:rPr lang="en-US" sz="1600" b="1" dirty="0" smtClean="0">
                <a:hlinkClick r:id="rId3" action="ppaction://hlinkfile"/>
              </a:rPr>
              <a:t>databank.worldbank.org</a:t>
            </a:r>
            <a:r>
              <a:rPr lang="en-US" sz="1600" b="1" dirty="0" smtClean="0"/>
              <a:t>)</a:t>
            </a:r>
          </a:p>
          <a:p>
            <a:pPr>
              <a:buNone/>
            </a:pPr>
            <a:r>
              <a:rPr lang="en-US" sz="1600" b="1" dirty="0" smtClean="0"/>
              <a:t>            -    Population</a:t>
            </a:r>
          </a:p>
          <a:p>
            <a:pPr lvl="1"/>
            <a:r>
              <a:rPr lang="en-US" sz="1600" b="1" dirty="0" smtClean="0"/>
              <a:t>Capital</a:t>
            </a:r>
          </a:p>
          <a:p>
            <a:pPr lvl="1"/>
            <a:r>
              <a:rPr lang="en-US" sz="1600" b="1" dirty="0" smtClean="0"/>
              <a:t>Labor Participation Rate</a:t>
            </a:r>
          </a:p>
          <a:p>
            <a:pPr lvl="1"/>
            <a:r>
              <a:rPr lang="en-US" sz="1600" b="1" dirty="0" smtClean="0"/>
              <a:t>Unemployment Rate</a:t>
            </a:r>
          </a:p>
          <a:p>
            <a:pPr lvl="1"/>
            <a:r>
              <a:rPr lang="en-US" sz="1600" b="1" dirty="0" smtClean="0"/>
              <a:t>GDP</a:t>
            </a:r>
          </a:p>
          <a:p>
            <a:pPr lvl="1">
              <a:buNone/>
            </a:pPr>
            <a:endParaRPr lang="en-US" sz="1600" b="1" dirty="0" smtClean="0"/>
          </a:p>
          <a:p>
            <a:r>
              <a:rPr lang="en-US" sz="1600" b="1" dirty="0" smtClean="0"/>
              <a:t>Estimate population, labor, TFP and Investment rate for years 2011-2020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Using all these factors calculate GDP for years 2011-2020 with the production function</a:t>
            </a:r>
          </a:p>
          <a:p>
            <a:pPr>
              <a:buNone/>
            </a:pPr>
            <a:endParaRPr lang="en-US" sz="1600" b="1" dirty="0" smtClean="0"/>
          </a:p>
          <a:p>
            <a:r>
              <a:rPr lang="en-US" sz="1600" b="1" dirty="0" smtClean="0"/>
              <a:t>Assumptions made:</a:t>
            </a:r>
          </a:p>
          <a:p>
            <a:pPr>
              <a:buNone/>
            </a:pPr>
            <a:r>
              <a:rPr lang="en-US" sz="1600" b="1" dirty="0" smtClean="0"/>
              <a:t>        1)  d=2.5%</a:t>
            </a:r>
          </a:p>
          <a:p>
            <a:pPr>
              <a:buNone/>
            </a:pPr>
            <a:r>
              <a:rPr lang="en-US" sz="1600" b="1" dirty="0" smtClean="0"/>
              <a:t>        2) no natural disasters or recession occurs in the decade 2011-2020</a:t>
            </a:r>
          </a:p>
          <a:p>
            <a:pPr>
              <a:buNone/>
            </a:pPr>
            <a:r>
              <a:rPr lang="en-US" sz="1600" b="1" dirty="0" smtClean="0"/>
              <a:t>        3) The GDP  values in terms of 2000 US dollar</a:t>
            </a:r>
          </a:p>
          <a:p>
            <a:pPr>
              <a:buNone/>
            </a:pPr>
            <a:r>
              <a:rPr lang="en-US" sz="1600" b="1" dirty="0" smtClean="0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Historical</a:t>
            </a:r>
            <a:r>
              <a:rPr lang="en-US" dirty="0" smtClean="0"/>
              <a:t> Data Finds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We see that in the past decade</a:t>
            </a:r>
          </a:p>
          <a:p>
            <a:r>
              <a:rPr lang="en-US" sz="2400" dirty="0" smtClean="0"/>
              <a:t>Population: growth rate has been decreasing</a:t>
            </a:r>
          </a:p>
          <a:p>
            <a:r>
              <a:rPr lang="en-US" sz="2400" dirty="0" smtClean="0"/>
              <a:t>Labor: growth almost constant</a:t>
            </a:r>
          </a:p>
          <a:p>
            <a:r>
              <a:rPr lang="en-US" sz="2400" dirty="0" smtClean="0"/>
              <a:t>Capital: increasing except in the recession of 2008-2009 and 1998-2000</a:t>
            </a:r>
          </a:p>
          <a:p>
            <a:r>
              <a:rPr lang="en-US" sz="2400" dirty="0" smtClean="0"/>
              <a:t>TFP: almost steady but shot up in 2008-2009</a:t>
            </a:r>
          </a:p>
          <a:p>
            <a:r>
              <a:rPr lang="en-US" sz="2400" dirty="0" smtClean="0"/>
              <a:t>GDP: steady rise with the exception of 2000 and also a surprising rise during recession of 2008-09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447800" y="1371600"/>
            <a:ext cx="7497763" cy="4800600"/>
          </a:xfrm>
        </p:spPr>
        <p:txBody>
          <a:bodyPr/>
          <a:lstStyle/>
          <a:p>
            <a:r>
              <a:rPr lang="en-US" sz="2400" dirty="0" err="1" smtClean="0"/>
              <a:t>Avg</a:t>
            </a:r>
            <a:r>
              <a:rPr lang="en-US" sz="2400" dirty="0" smtClean="0"/>
              <a:t> 4% growth per year since 1999</a:t>
            </a:r>
          </a:p>
          <a:p>
            <a:r>
              <a:rPr lang="en-US" sz="2400" dirty="0" smtClean="0"/>
              <a:t>High Level of Foreign Trade </a:t>
            </a:r>
          </a:p>
          <a:p>
            <a:r>
              <a:rPr lang="en-US" sz="2400" dirty="0" smtClean="0"/>
              <a:t>Strong Financial Institutions (stable, highly liquid)</a:t>
            </a:r>
          </a:p>
          <a:p>
            <a:pPr lvl="1"/>
            <a:r>
              <a:rPr lang="en-US" sz="2000" dirty="0" smtClean="0"/>
              <a:t>High level of credit rating </a:t>
            </a:r>
          </a:p>
          <a:p>
            <a:endParaRPr lang="en-US" sz="1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Chile Overview</a:t>
            </a:r>
            <a:endParaRPr lang="en-US" dirty="0">
              <a:solidFill>
                <a:schemeClr val="tx2">
                  <a:satMod val="130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3163668"/>
            <a:ext cx="6408712" cy="3649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ular Callout 9"/>
          <p:cNvSpPr/>
          <p:nvPr/>
        </p:nvSpPr>
        <p:spPr>
          <a:xfrm>
            <a:off x="2843808" y="4005064"/>
            <a:ext cx="1512168" cy="864096"/>
          </a:xfrm>
          <a:prstGeom prst="wedgeRectCallout">
            <a:avLst>
              <a:gd name="adj1" fmla="val 223250"/>
              <a:gd name="adj2" fmla="val -195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Highest Nominal GDP per capita (Latin America)</a:t>
            </a:r>
            <a:endParaRPr lang="en-US" sz="1400" dirty="0"/>
          </a:p>
        </p:txBody>
      </p:sp>
      <p:sp>
        <p:nvSpPr>
          <p:cNvPr id="11" name="Rectangular Callout 10"/>
          <p:cNvSpPr/>
          <p:nvPr/>
        </p:nvSpPr>
        <p:spPr>
          <a:xfrm>
            <a:off x="6228184" y="5085184"/>
            <a:ext cx="1872208" cy="720080"/>
          </a:xfrm>
          <a:prstGeom prst="wedgeRectCallout">
            <a:avLst>
              <a:gd name="adj1" fmla="val 30326"/>
              <a:gd name="adj2" fmla="val -2127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charset="0"/>
              </a:rPr>
              <a:t>GDP (PPP): $260 billion Rank 44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Historical Labor Trend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6764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Historical Population Trend</a:t>
            </a:r>
            <a:endParaRPr lang="en-US" dirty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914400" y="16764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TFP Trend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838200" y="17526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Capital Trend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1066800" y="16764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Historical GDP Trend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838200" y="16002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Forecasting Labor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sz="2000" dirty="0" smtClean="0"/>
              <a:t>Population growth rate is assumed to be declining and future growth rate is predicted in a linear fashion</a:t>
            </a:r>
          </a:p>
          <a:p>
            <a:pPr lvl="2"/>
            <a:r>
              <a:rPr lang="en-US" sz="2000" dirty="0" smtClean="0"/>
              <a:t>With the determined population growth rate, future population for next decade is calculated.</a:t>
            </a:r>
          </a:p>
          <a:p>
            <a:pPr lvl="2"/>
            <a:r>
              <a:rPr lang="en-US" sz="2000" dirty="0" smtClean="0"/>
              <a:t>Labor Participation Rate and Unemployment Rate are assumed to be constant at an average rate. </a:t>
            </a:r>
          </a:p>
          <a:p>
            <a:pPr lvl="2"/>
            <a:r>
              <a:rPr lang="en-US" sz="2000" dirty="0" smtClean="0"/>
              <a:t>Compute Labor by applying Labor Participation Rate and Unemployment Rate on Population</a:t>
            </a:r>
          </a:p>
          <a:p>
            <a:pPr lvl="2"/>
            <a:r>
              <a:rPr lang="en-US" sz="2000" i="1" dirty="0" smtClean="0"/>
              <a:t>Labor = Population*(Labor Participation Rate/100)*(1-Unemployment rate/100)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Population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1219200" y="17526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Labor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1143000" y="16002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Forecast Capital by applying following function,</a:t>
            </a:r>
          </a:p>
          <a:p>
            <a:pPr>
              <a:buNone/>
            </a:pPr>
            <a:r>
              <a:rPr lang="en-US" dirty="0" smtClean="0"/>
              <a:t>		K(t) = K(t-1) – </a:t>
            </a:r>
            <a:r>
              <a:rPr lang="en-US" dirty="0" err="1" smtClean="0"/>
              <a:t>dK</a:t>
            </a:r>
            <a:r>
              <a:rPr lang="en-US" dirty="0" smtClean="0"/>
              <a:t>(t-1) + </a:t>
            </a:r>
            <a:r>
              <a:rPr lang="en-US" dirty="0" err="1" smtClean="0"/>
              <a:t>sY</a:t>
            </a:r>
            <a:r>
              <a:rPr lang="en-US" dirty="0" smtClean="0"/>
              <a:t>(t-1)</a:t>
            </a:r>
          </a:p>
          <a:p>
            <a:pPr>
              <a:buNone/>
            </a:pPr>
            <a:r>
              <a:rPr lang="en-US" dirty="0" smtClean="0"/>
              <a:t>K(t-1): Capital of previous year</a:t>
            </a:r>
          </a:p>
          <a:p>
            <a:pPr>
              <a:buNone/>
            </a:pPr>
            <a:r>
              <a:rPr lang="en-US" dirty="0" smtClean="0"/>
              <a:t>d: Depreciation Rate</a:t>
            </a:r>
          </a:p>
          <a:p>
            <a:pPr>
              <a:buNone/>
            </a:pPr>
            <a:r>
              <a:rPr lang="en-US" dirty="0" smtClean="0"/>
              <a:t>s: Investment Rate</a:t>
            </a:r>
          </a:p>
          <a:p>
            <a:pPr>
              <a:buNone/>
            </a:pPr>
            <a:r>
              <a:rPr lang="en-US" dirty="0" smtClean="0"/>
              <a:t>Y(t-1): GDP/Output of previous year</a:t>
            </a:r>
          </a:p>
          <a:p>
            <a:r>
              <a:rPr lang="en-US" dirty="0" smtClean="0"/>
              <a:t>Above values obtained from historical data.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Capital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7526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Foreign Trade &amp; Investment</a:t>
            </a:r>
          </a:p>
          <a:p>
            <a:pPr lvl="1"/>
            <a:r>
              <a:rPr lang="en-US" sz="2400" dirty="0" smtClean="0"/>
              <a:t>Over last 4 yrs, foreign Investment inflows x4 to $15 billion in 2010 </a:t>
            </a:r>
          </a:p>
          <a:p>
            <a:pPr lvl="1"/>
            <a:r>
              <a:rPr lang="en-US" sz="2400" dirty="0" smtClean="0"/>
              <a:t>World Bank ease of doing business 49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in the world</a:t>
            </a:r>
            <a:endParaRPr lang="en-US" sz="3200" dirty="0" smtClean="0"/>
          </a:p>
          <a:p>
            <a:pPr lvl="2"/>
            <a:r>
              <a:rPr lang="en-US" sz="1800" dirty="0" smtClean="0"/>
              <a:t>Better, simpler regulations</a:t>
            </a:r>
            <a:endParaRPr lang="en-US" sz="2800" dirty="0" smtClean="0"/>
          </a:p>
          <a:p>
            <a:pPr lvl="2"/>
            <a:r>
              <a:rPr lang="en-US" sz="1800" dirty="0" smtClean="0"/>
              <a:t>Strong protection of property rights</a:t>
            </a:r>
            <a:endParaRPr lang="en-US" sz="2800" dirty="0" smtClean="0"/>
          </a:p>
          <a:p>
            <a:pPr lvl="1"/>
            <a:r>
              <a:rPr lang="en-US" sz="2400" dirty="0" smtClean="0"/>
              <a:t>Trade Agreements</a:t>
            </a:r>
          </a:p>
          <a:p>
            <a:pPr lvl="2"/>
            <a:r>
              <a:rPr lang="en-US" sz="1800" dirty="0" smtClean="0"/>
              <a:t>2004 - Free Trade Agreement with US </a:t>
            </a:r>
          </a:p>
          <a:p>
            <a:pPr lvl="2"/>
            <a:r>
              <a:rPr lang="en-US" sz="1800" dirty="0" smtClean="0"/>
              <a:t>2010 - First South American country in OECD (Org for Econ Cooperation and Dev)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TFP &amp; Investment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TFP(A) is predicted using the Cobb-Douglas function:</a:t>
            </a:r>
          </a:p>
          <a:p>
            <a:pPr>
              <a:buNone/>
            </a:pPr>
            <a:r>
              <a:rPr lang="en-US" dirty="0" smtClean="0"/>
              <a:t>     a=0.3</a:t>
            </a:r>
          </a:p>
          <a:p>
            <a:r>
              <a:rPr lang="en-US" dirty="0" smtClean="0"/>
              <a:t>TFP(A) =GDP</a:t>
            </a:r>
          </a:p>
          <a:p>
            <a:pPr>
              <a:buNone/>
            </a:pPr>
            <a:r>
              <a:rPr lang="en-US" dirty="0" smtClean="0"/>
              <a:t>              L^0.3 * K^0.6</a:t>
            </a:r>
          </a:p>
          <a:p>
            <a:r>
              <a:rPr lang="en-US" dirty="0" smtClean="0"/>
              <a:t>Investment Rate: in a perfect economy I=S</a:t>
            </a:r>
          </a:p>
          <a:p>
            <a:r>
              <a:rPr lang="en-US" dirty="0" smtClean="0"/>
              <a:t>But we compute using </a:t>
            </a:r>
          </a:p>
          <a:p>
            <a:pPr>
              <a:buNone/>
            </a:pPr>
            <a:r>
              <a:rPr lang="en-US" dirty="0" smtClean="0"/>
              <a:t>        K(t+1)=GDP(t)*S –d*K(t)</a:t>
            </a:r>
          </a:p>
          <a:p>
            <a:pPr>
              <a:buNone/>
            </a:pPr>
            <a:r>
              <a:rPr lang="en-US" dirty="0" smtClean="0"/>
              <a:t>Assuming d=2.5%</a:t>
            </a:r>
          </a:p>
          <a:p>
            <a:r>
              <a:rPr lang="en-US" dirty="0" smtClean="0"/>
              <a:t>Using excel forecast function we predict TFP and  I in a linear fashion.   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600200" y="2895600"/>
            <a:ext cx="2209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TFP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6002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Forecasting</a:t>
            </a:r>
            <a:r>
              <a:rPr lang="en-US" dirty="0" smtClean="0"/>
              <a:t> GDP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Estimate GDP from Labor, Capital and TFP using Cobb Douglas function,</a:t>
            </a:r>
          </a:p>
          <a:p>
            <a:pPr algn="ctr">
              <a:buNone/>
            </a:pPr>
            <a:r>
              <a:rPr lang="en-US" sz="2400" dirty="0" smtClean="0"/>
              <a:t>Y = A * K ^ 0.33 * L ^ 0.66</a:t>
            </a:r>
          </a:p>
          <a:p>
            <a:pPr>
              <a:buNone/>
            </a:pPr>
            <a:r>
              <a:rPr lang="en-US" sz="2400" dirty="0" smtClean="0"/>
              <a:t>Y: Output/GDP</a:t>
            </a:r>
          </a:p>
          <a:p>
            <a:pPr>
              <a:buNone/>
            </a:pPr>
            <a:r>
              <a:rPr lang="en-US" sz="2400" dirty="0" smtClean="0"/>
              <a:t>K: Capital</a:t>
            </a:r>
          </a:p>
          <a:p>
            <a:pPr>
              <a:buNone/>
            </a:pPr>
            <a:r>
              <a:rPr lang="en-US" sz="2400" dirty="0" smtClean="0"/>
              <a:t>L: Labor</a:t>
            </a:r>
          </a:p>
          <a:p>
            <a:pPr>
              <a:buNone/>
            </a:pPr>
            <a:r>
              <a:rPr lang="en-US" sz="2400" dirty="0" smtClean="0"/>
              <a:t>A: Solow Residual (TFP)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 GDP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685800" y="16764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Chile Exports &amp; Imports</a:t>
            </a:r>
            <a:endParaRPr lang="en-US" dirty="0">
              <a:solidFill>
                <a:schemeClr val="tx2">
                  <a:satMod val="13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7410" name="Content Placeholder 2"/>
          <p:cNvSpPr>
            <a:spLocks noGrp="1"/>
          </p:cNvSpPr>
          <p:nvPr>
            <p:ph sz="half" idx="1"/>
          </p:nvPr>
        </p:nvSpPr>
        <p:spPr>
          <a:xfrm>
            <a:off x="1435100" y="1340768"/>
            <a:ext cx="3657600" cy="4664075"/>
          </a:xfrm>
        </p:spPr>
        <p:txBody>
          <a:bodyPr/>
          <a:lstStyle/>
          <a:p>
            <a:r>
              <a:rPr lang="en-US" dirty="0" smtClean="0"/>
              <a:t>Exports </a:t>
            </a:r>
            <a:r>
              <a:rPr lang="en-US" sz="1800" dirty="0" smtClean="0"/>
              <a:t>(1/4th of GDP)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2400" b="1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World's largest copper producer (30% of export revenues)</a:t>
            </a:r>
          </a:p>
          <a:p>
            <a:pPr lvl="1"/>
            <a:r>
              <a:rPr lang="en-US" sz="2000" dirty="0" smtClean="0"/>
              <a:t>Fruit, Fish products, paper and pulp, chemicals, wine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7411" name="Content Placeholder 3"/>
          <p:cNvSpPr>
            <a:spLocks noGrp="1"/>
          </p:cNvSpPr>
          <p:nvPr>
            <p:ph sz="half" idx="2"/>
          </p:nvPr>
        </p:nvSpPr>
        <p:spPr>
          <a:xfrm>
            <a:off x="5076056" y="1340768"/>
            <a:ext cx="3858394" cy="4664075"/>
          </a:xfrm>
        </p:spPr>
        <p:txBody>
          <a:bodyPr/>
          <a:lstStyle/>
          <a:p>
            <a:r>
              <a:rPr lang="en-US" dirty="0" smtClean="0"/>
              <a:t>Imports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sz="2000" dirty="0" smtClean="0"/>
              <a:t>Petroleum</a:t>
            </a:r>
          </a:p>
          <a:p>
            <a:pPr lvl="1"/>
            <a:r>
              <a:rPr lang="en-US" sz="2000" dirty="0" smtClean="0"/>
              <a:t>Chemicals</a:t>
            </a:r>
          </a:p>
          <a:p>
            <a:pPr lvl="1"/>
            <a:r>
              <a:rPr lang="en-US" sz="2000" dirty="0" smtClean="0"/>
              <a:t>Electrical and telecommunications equipment,  industrial machinery, natural gas</a:t>
            </a:r>
            <a:endParaRPr lang="en-US" sz="2800" dirty="0" smtClean="0"/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1916832"/>
            <a:ext cx="2590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1916832"/>
            <a:ext cx="24098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Growth</a:t>
            </a:r>
            <a:endParaRPr lang="en-US" dirty="0"/>
          </a:p>
        </p:txBody>
      </p:sp>
      <p:pic>
        <p:nvPicPr>
          <p:cNvPr id="1026" name="Picture 2" descr="File:Economic growth of Chi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357419"/>
            <a:ext cx="7704856" cy="521523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452320" y="6381328"/>
            <a:ext cx="12137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Source: Wikipedia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effectLst/>
              </a:rPr>
              <a:t>Augusto Pinochet</a:t>
            </a:r>
            <a:endParaRPr lang="en-US" dirty="0">
              <a:effectLst/>
            </a:endParaRPr>
          </a:p>
        </p:txBody>
      </p:sp>
      <p:sp>
        <p:nvSpPr>
          <p:cNvPr id="63491" name="Rectangle 3"/>
          <p:cNvSpPr>
            <a:spLocks noGrp="1"/>
          </p:cNvSpPr>
          <p:nvPr>
            <p:ph type="body" idx="4294967295"/>
          </p:nvPr>
        </p:nvSpPr>
        <p:spPr/>
        <p:txBody>
          <a:bodyPr anchor="ctr"/>
          <a:lstStyle/>
          <a:p>
            <a:pPr>
              <a:spcAft>
                <a:spcPts val="1200"/>
              </a:spcAft>
            </a:pPr>
            <a:r>
              <a:rPr lang="en-US" sz="2800" dirty="0"/>
              <a:t>High Inflation curbed through payments of debt, pegging peso to USD 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Privatization of pension system led to higher domestic savings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Privatization of state-owned companies led to greater labor productivity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Economic liberalization resulted in increased lending, foreign investment, and eliminated protectionism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Sources of Growth</a:t>
            </a:r>
          </a:p>
        </p:txBody>
      </p:sp>
      <p:sp>
        <p:nvSpPr>
          <p:cNvPr id="26627" name="Rectangle 1027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Government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Policies</a:t>
            </a:r>
          </a:p>
          <a:p>
            <a:pPr lvl="2">
              <a:spcAft>
                <a:spcPts val="600"/>
              </a:spcAft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Low corruption, ease of doing business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Human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Capital</a:t>
            </a:r>
          </a:p>
          <a:p>
            <a:pPr lvl="2">
              <a:spcAft>
                <a:spcPts val="600"/>
              </a:spcAft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Reducing infant mortality -&gt; higher life expectancy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Institutions</a:t>
            </a:r>
          </a:p>
          <a:p>
            <a:pPr lvl="2">
              <a:spcAft>
                <a:spcPts val="600"/>
              </a:spcAft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Geography, free trade, foreign direct investment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Technology</a:t>
            </a:r>
          </a:p>
          <a:p>
            <a:pPr lvl="2"/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Production process improvements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effectLst/>
              </a:rPr>
              <a:t>Solow Growth Model</a:t>
            </a:r>
            <a:endParaRPr lang="en-US" dirty="0">
              <a:effectLst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755576" y="692696"/>
            <a:ext cx="8136904" cy="5616624"/>
            <a:chOff x="755576" y="692696"/>
            <a:chExt cx="8136904" cy="5616624"/>
          </a:xfrm>
        </p:grpSpPr>
        <p:graphicFrame>
          <p:nvGraphicFramePr>
            <p:cNvPr id="4" name="Chart 3"/>
            <p:cNvGraphicFramePr>
              <a:graphicFrameLocks/>
            </p:cNvGraphicFramePr>
            <p:nvPr/>
          </p:nvGraphicFramePr>
          <p:xfrm>
            <a:off x="755576" y="692696"/>
            <a:ext cx="8136904" cy="561662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cxnSp>
          <p:nvCxnSpPr>
            <p:cNvPr id="6" name="Straight Connector 5"/>
            <p:cNvCxnSpPr/>
            <p:nvPr/>
          </p:nvCxnSpPr>
          <p:spPr>
            <a:xfrm>
              <a:off x="1331640" y="6021288"/>
              <a:ext cx="66247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 flipH="1" flipV="1">
              <a:off x="-1048816" y="3649216"/>
              <a:ext cx="476091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331640" y="3356992"/>
              <a:ext cx="2736304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2731604" y="4693332"/>
              <a:ext cx="2672680" cy="0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3127648" y="4369296"/>
              <a:ext cx="3320752" cy="0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403648" y="2708920"/>
              <a:ext cx="3384376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3923928" y="616530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</a:t>
            </a:r>
            <a:r>
              <a:rPr lang="en-US" sz="1000" dirty="0" err="1" smtClean="0"/>
              <a:t>ss</a:t>
            </a:r>
            <a:endParaRPr lang="en-US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0" y="616530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K’</a:t>
            </a:r>
            <a:r>
              <a:rPr lang="en-US" sz="1000" dirty="0" err="1" smtClean="0"/>
              <a:t>ss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827584" y="314096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sz="1000" dirty="0" err="1" smtClean="0"/>
              <a:t>ss</a:t>
            </a:r>
            <a:endParaRPr lang="en-US" sz="1000" dirty="0"/>
          </a:p>
        </p:txBody>
      </p:sp>
      <p:sp>
        <p:nvSpPr>
          <p:cNvPr id="27" name="TextBox 26"/>
          <p:cNvSpPr txBox="1"/>
          <p:nvPr/>
        </p:nvSpPr>
        <p:spPr>
          <a:xfrm>
            <a:off x="755576" y="249289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Y’</a:t>
            </a:r>
            <a:r>
              <a:rPr lang="en-US" sz="1000" dirty="0" err="1" smtClean="0"/>
              <a:t>ss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1445</TotalTime>
  <Words>1311</Words>
  <Application>Microsoft Office PowerPoint</Application>
  <PresentationFormat>On-screen Show (4:3)</PresentationFormat>
  <Paragraphs>307</Paragraphs>
  <Slides>43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Solstice</vt:lpstr>
      <vt:lpstr>Chile</vt:lpstr>
      <vt:lpstr>Chile – A Growth Star in South America</vt:lpstr>
      <vt:lpstr>Chile Overview</vt:lpstr>
      <vt:lpstr>Chile Overview</vt:lpstr>
      <vt:lpstr>Chile Exports &amp; Imports</vt:lpstr>
      <vt:lpstr>Economic Growth</vt:lpstr>
      <vt:lpstr>Augusto Pinochet</vt:lpstr>
      <vt:lpstr>Sources of Growth</vt:lpstr>
      <vt:lpstr>Solow Growth Model</vt:lpstr>
      <vt:lpstr>Issues Regarding Growth</vt:lpstr>
      <vt:lpstr>Room for Improvement</vt:lpstr>
      <vt:lpstr>Forecasting GDP</vt:lpstr>
      <vt:lpstr>Forecasting Labor</vt:lpstr>
      <vt:lpstr> Population Trends</vt:lpstr>
      <vt:lpstr> Labor Trends</vt:lpstr>
      <vt:lpstr>Forecast TFP &amp; Investment Rate</vt:lpstr>
      <vt:lpstr> TFP Trends</vt:lpstr>
      <vt:lpstr>Forecast Capital</vt:lpstr>
      <vt:lpstr> Capital Trends</vt:lpstr>
      <vt:lpstr>Forecasting GDP</vt:lpstr>
      <vt:lpstr> GDP Trends</vt:lpstr>
      <vt:lpstr>Questions?</vt:lpstr>
      <vt:lpstr>Appendices</vt:lpstr>
      <vt:lpstr>Forecast Labor</vt:lpstr>
      <vt:lpstr>Forecast TFP</vt:lpstr>
      <vt:lpstr>Forecast GDP</vt:lpstr>
      <vt:lpstr>Historical Data Finds</vt:lpstr>
      <vt:lpstr>Forecasting GDP</vt:lpstr>
      <vt:lpstr>Historical Data Finds</vt:lpstr>
      <vt:lpstr>Historical Labor Trend</vt:lpstr>
      <vt:lpstr>Historical Population Trend</vt:lpstr>
      <vt:lpstr>Historical TFP Trend</vt:lpstr>
      <vt:lpstr>Historical Capital Trend</vt:lpstr>
      <vt:lpstr>Historical GDP Trend</vt:lpstr>
      <vt:lpstr>Forecasting Labor</vt:lpstr>
      <vt:lpstr>Forecast Population</vt:lpstr>
      <vt:lpstr>Forecast Labor</vt:lpstr>
      <vt:lpstr>Forecast Capital</vt:lpstr>
      <vt:lpstr>Forecast Capital</vt:lpstr>
      <vt:lpstr>Forecast TFP &amp; Investment Rate</vt:lpstr>
      <vt:lpstr>Forecast TFP</vt:lpstr>
      <vt:lpstr>Forecasting GDP</vt:lpstr>
      <vt:lpstr>Forecast GDP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Chile</dc:title>
  <dc:creator>sue</dc:creator>
  <cp:lastModifiedBy>Richard Luong</cp:lastModifiedBy>
  <cp:revision>32</cp:revision>
  <dcterms:created xsi:type="dcterms:W3CDTF">2011-03-25T09:35:48Z</dcterms:created>
  <dcterms:modified xsi:type="dcterms:W3CDTF">2011-04-09T15:59:02Z</dcterms:modified>
</cp:coreProperties>
</file>